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0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4" r:id="rId1"/>
  </p:sldMasterIdLst>
  <p:notesMasterIdLst>
    <p:notesMasterId r:id="rId38"/>
  </p:notesMasterIdLst>
  <p:handoutMasterIdLst>
    <p:handoutMasterId r:id="rId39"/>
  </p:handoutMasterIdLst>
  <p:sldIdLst>
    <p:sldId id="256" r:id="rId2"/>
    <p:sldId id="268" r:id="rId3"/>
    <p:sldId id="264" r:id="rId4"/>
    <p:sldId id="270" r:id="rId5"/>
    <p:sldId id="271" r:id="rId6"/>
    <p:sldId id="272" r:id="rId7"/>
    <p:sldId id="273" r:id="rId8"/>
    <p:sldId id="325" r:id="rId9"/>
    <p:sldId id="274" r:id="rId10"/>
    <p:sldId id="275" r:id="rId11"/>
    <p:sldId id="276" r:id="rId12"/>
    <p:sldId id="278" r:id="rId13"/>
    <p:sldId id="279" r:id="rId14"/>
    <p:sldId id="308" r:id="rId15"/>
    <p:sldId id="281" r:id="rId16"/>
    <p:sldId id="282" r:id="rId17"/>
    <p:sldId id="321" r:id="rId18"/>
    <p:sldId id="309" r:id="rId19"/>
    <p:sldId id="310" r:id="rId20"/>
    <p:sldId id="311" r:id="rId21"/>
    <p:sldId id="312" r:id="rId22"/>
    <p:sldId id="323" r:id="rId23"/>
    <p:sldId id="326" r:id="rId24"/>
    <p:sldId id="284" r:id="rId25"/>
    <p:sldId id="313" r:id="rId26"/>
    <p:sldId id="314" r:id="rId27"/>
    <p:sldId id="315" r:id="rId28"/>
    <p:sldId id="318" r:id="rId29"/>
    <p:sldId id="316" r:id="rId30"/>
    <p:sldId id="300" r:id="rId31"/>
    <p:sldId id="301" r:id="rId32"/>
    <p:sldId id="317" r:id="rId33"/>
    <p:sldId id="303" r:id="rId34"/>
    <p:sldId id="294" r:id="rId35"/>
    <p:sldId id="295" r:id="rId36"/>
    <p:sldId id="320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A7A"/>
    <a:srgbClr val="FDF1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B301B821-A1FF-4177-AEE7-76D212191A09}"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1" d="1"/>
        <a:sy n="1" d="1"/>
      </p:scale>
      <p:origin x="132" y="12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4EE5CD8-078F-4590-BF9C-A341A294A016}">
      <dgm:prSet phldrT="[Text]" custT="1"/>
      <dgm:spPr/>
      <dgm:t>
        <a:bodyPr/>
        <a:lstStyle/>
        <a:p>
          <a:r>
            <a:rPr lang="en-US" sz="4400" dirty="0" smtClean="0"/>
            <a:t>1</a:t>
          </a:r>
          <a:endParaRPr lang="en-US" sz="4400" dirty="0"/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endParaRPr lang="en-US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endParaRPr lang="en-US" sz="3200"/>
        </a:p>
      </dgm:t>
    </dgm:pt>
    <dgm:pt modelId="{AA046201-5C4D-445E-BF0B-5C6D2B0A1945}">
      <dgm:prSet phldrT="[Text]" custT="1"/>
      <dgm:spPr/>
      <dgm:t>
        <a:bodyPr/>
        <a:lstStyle/>
        <a:p>
          <a:r>
            <a:rPr lang="en-US" sz="4400" dirty="0" smtClean="0"/>
            <a:t>2</a:t>
          </a:r>
          <a:endParaRPr lang="en-US" sz="4400" dirty="0"/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endParaRPr lang="en-US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endParaRPr lang="en-US" sz="3200"/>
        </a:p>
      </dgm:t>
    </dgm:pt>
    <dgm:pt modelId="{C59269D0-92A5-481C-BA64-727AFB0DD545}">
      <dgm:prSet phldrT="[Text]" custT="1"/>
      <dgm:spPr/>
      <dgm:t>
        <a:bodyPr/>
        <a:lstStyle/>
        <a:p>
          <a:r>
            <a:rPr lang="en-US" sz="2800" b="1" dirty="0" err="1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Asisten</a:t>
          </a:r>
          <a:r>
            <a:rPr lang="ro-RO" sz="2800" b="1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ță</a:t>
          </a:r>
          <a:r>
            <a:rPr lang="en-US" sz="2800" b="1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o-RO" sz="2800" b="1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î</a:t>
          </a:r>
          <a:r>
            <a:rPr lang="en-US" sz="2800" b="1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n </a:t>
          </a:r>
          <a:r>
            <a:rPr lang="en-US" sz="2800" b="1" dirty="0" err="1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elaborarea</a:t>
          </a:r>
          <a:r>
            <a:rPr lang="en-US" sz="2800" b="1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b="1" dirty="0" err="1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propunerilor</a:t>
          </a:r>
          <a:r>
            <a:rPr lang="en-US" sz="2800" b="1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en-US" sz="2800" b="1" dirty="0" err="1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proiect</a:t>
          </a:r>
          <a:endParaRPr lang="en-US" sz="2800" b="1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endParaRPr lang="en-US" sz="3200"/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endParaRPr lang="en-US" sz="3200"/>
        </a:p>
      </dgm:t>
    </dgm:pt>
    <dgm:pt modelId="{D1776C8F-2B10-4075-8DF7-7F65AB725ED5}">
      <dgm:prSet phldrT="[Text]" custT="1"/>
      <dgm:spPr/>
      <dgm:t>
        <a:bodyPr/>
        <a:lstStyle/>
        <a:p>
          <a:r>
            <a:rPr lang="en-US" sz="4400" smtClean="0"/>
            <a:t>3</a:t>
          </a:r>
          <a:endParaRPr lang="en-US" sz="4400" dirty="0"/>
        </a:p>
      </dgm:t>
    </dgm:pt>
    <dgm:pt modelId="{7291E740-3E17-41B3-99D3-1D67AE37CC3F}" type="parTrans" cxnId="{7077B78D-FCDC-4519-8416-DC357ACD5043}">
      <dgm:prSet/>
      <dgm:spPr/>
      <dgm:t>
        <a:bodyPr/>
        <a:lstStyle/>
        <a:p>
          <a:endParaRPr lang="en-US" sz="3200"/>
        </a:p>
      </dgm:t>
    </dgm:pt>
    <dgm:pt modelId="{88B75C29-8054-417D-BCE3-878A55118F6D}" type="sibTrans" cxnId="{7077B78D-FCDC-4519-8416-DC357ACD5043}">
      <dgm:prSet/>
      <dgm:spPr/>
      <dgm:t>
        <a:bodyPr/>
        <a:lstStyle/>
        <a:p>
          <a:endParaRPr lang="en-US" sz="3200"/>
        </a:p>
      </dgm:t>
    </dgm:pt>
    <dgm:pt modelId="{6BE4E373-0656-4EDC-821E-BE09C952B1F6}">
      <dgm:prSet phldrT="[Text]" custT="1"/>
      <dgm:spPr/>
      <dgm:t>
        <a:bodyPr/>
        <a:lstStyle/>
        <a:p>
          <a:r>
            <a:rPr lang="en-US" sz="3200" b="1" dirty="0" err="1" smtClean="0">
              <a:effectLst/>
            </a:rPr>
            <a:t>Sprijin</a:t>
          </a:r>
          <a:r>
            <a:rPr lang="en-US" sz="3200" b="1" dirty="0" smtClean="0">
              <a:effectLst/>
            </a:rPr>
            <a:t> </a:t>
          </a:r>
          <a:r>
            <a:rPr lang="ro-RO" sz="3200" b="1" dirty="0" smtClean="0">
              <a:effectLst/>
            </a:rPr>
            <a:t>î</a:t>
          </a:r>
          <a:r>
            <a:rPr lang="en-US" sz="3200" b="1" dirty="0" smtClean="0">
              <a:effectLst/>
            </a:rPr>
            <a:t>n g</a:t>
          </a:r>
          <a:r>
            <a:rPr lang="ro-RO" sz="3200" b="1" dirty="0" smtClean="0">
              <a:effectLst/>
            </a:rPr>
            <a:t>ă</a:t>
          </a:r>
          <a:r>
            <a:rPr lang="en-US" sz="3200" b="1" dirty="0" err="1" smtClean="0">
              <a:effectLst/>
            </a:rPr>
            <a:t>sirea</a:t>
          </a:r>
          <a:r>
            <a:rPr lang="en-US" sz="3200" b="1" dirty="0" smtClean="0">
              <a:effectLst/>
            </a:rPr>
            <a:t> de </a:t>
          </a:r>
          <a:r>
            <a:rPr lang="en-US" sz="3200" b="1" dirty="0" err="1" smtClean="0">
              <a:effectLst/>
            </a:rPr>
            <a:t>parteneri</a:t>
          </a:r>
          <a:r>
            <a:rPr lang="en-US" sz="3200" b="1" dirty="0" smtClean="0">
              <a:effectLst/>
            </a:rPr>
            <a:t> </a:t>
          </a:r>
          <a:endParaRPr lang="en-US" sz="3200" b="1" dirty="0">
            <a:effectLst/>
          </a:endParaRPr>
        </a:p>
      </dgm:t>
    </dgm:pt>
    <dgm:pt modelId="{34218063-BF94-4304-99BD-B3F7BA4D3C8F}" type="parTrans" cxnId="{119690D4-400B-468B-8BA0-5C9C9E2AFEAF}">
      <dgm:prSet/>
      <dgm:spPr/>
      <dgm:t>
        <a:bodyPr/>
        <a:lstStyle/>
        <a:p>
          <a:endParaRPr lang="en-US" sz="3200"/>
        </a:p>
      </dgm:t>
    </dgm:pt>
    <dgm:pt modelId="{E17B9BF1-2948-497F-8EC7-3BF734D839DB}" type="sibTrans" cxnId="{119690D4-400B-468B-8BA0-5C9C9E2AFEAF}">
      <dgm:prSet/>
      <dgm:spPr/>
      <dgm:t>
        <a:bodyPr/>
        <a:lstStyle/>
        <a:p>
          <a:endParaRPr lang="en-US" sz="3200"/>
        </a:p>
      </dgm:t>
    </dgm:pt>
    <dgm:pt modelId="{1E4D3931-0DBD-4211-A24A-6AF364284B1E}">
      <dgm:prSet phldrT="[Text]" custT="1"/>
      <dgm:spPr/>
      <dgm:t>
        <a:bodyPr/>
        <a:lstStyle/>
        <a:p>
          <a:pPr marL="280988" indent="-280988"/>
          <a:r>
            <a:rPr lang="en-US" sz="2800" b="1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Informare</a:t>
          </a:r>
          <a:r>
            <a:rPr lang="en-US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o-RO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ș</a:t>
          </a:r>
          <a:r>
            <a:rPr lang="en-US" sz="2800" b="1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</a:t>
          </a:r>
          <a:r>
            <a:rPr lang="en-US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2800" b="1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promovare</a:t>
          </a:r>
          <a:r>
            <a:rPr lang="en-US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2800" b="1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Orizont</a:t>
          </a:r>
          <a:r>
            <a:rPr lang="en-US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o-RO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2020</a:t>
          </a:r>
          <a:endParaRPr lang="en-US" sz="28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endParaRPr lang="en-US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endParaRPr lang="en-US" sz="3200"/>
        </a:p>
      </dgm:t>
    </dgm:pt>
    <dgm:pt modelId="{AAE7A1E6-6847-453D-B55B-8A82BF138C1D}" type="pres">
      <dgm:prSet presAssocID="{F6FEADD9-F67D-41F5-BA4C-3C84956E7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endParaRPr lang="en-US"/>
        </a:p>
      </dgm:t>
    </dgm:pt>
    <dgm:pt modelId="{7E429971-BC57-430F-BB25-C0574E5E39E3}" type="pres">
      <dgm:prSet presAssocID="{74EE5CD8-078F-4590-BF9C-A341A294A016}" presName="parentText" presStyleLbl="node1" presStyleIdx="0" presStyleCnt="3" custLinFactNeighborY="-15667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endParaRPr lang="en-US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endParaRPr lang="en-US"/>
        </a:p>
      </dgm:t>
    </dgm:pt>
    <dgm:pt modelId="{C04276DC-EE64-470A-B8BC-09067B8045FA}" type="pres">
      <dgm:prSet presAssocID="{AA046201-5C4D-445E-BF0B-5C6D2B0A1945}" presName="parentText" presStyleLbl="node1" presStyleIdx="1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ACAA866-A8A8-4183-97B5-CEEAB1525C60}" type="pres">
      <dgm:prSet presAssocID="{40767EFF-7D52-4469-ACEE-7D28E67337E2}" presName="sp" presStyleCnt="0"/>
      <dgm:spPr/>
      <dgm:t>
        <a:bodyPr/>
        <a:lstStyle/>
        <a:p>
          <a:endParaRPr lang="en-US"/>
        </a:p>
      </dgm:t>
    </dgm:pt>
    <dgm:pt modelId="{477213BE-9E91-4950-8451-7F60796F47F4}" type="pres">
      <dgm:prSet presAssocID="{D1776C8F-2B10-4075-8DF7-7F65AB725ED5}" presName="linNode" presStyleCnt="0"/>
      <dgm:spPr/>
      <dgm:t>
        <a:bodyPr/>
        <a:lstStyle/>
        <a:p>
          <a:endParaRPr lang="en-US"/>
        </a:p>
      </dgm:t>
    </dgm:pt>
    <dgm:pt modelId="{F5034101-5B7D-4FE7-B47A-5A48CF39606B}" type="pres">
      <dgm:prSet presAssocID="{D1776C8F-2B10-4075-8DF7-7F65AB725ED5}" presName="parentText" presStyleLbl="node1" presStyleIdx="2" presStyleCnt="3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7C3E6FD-D83F-4BDA-907E-B5EE041DA931}" type="pres">
      <dgm:prSet presAssocID="{D1776C8F-2B10-4075-8DF7-7F65AB725ED5}" presName="descendantText" presStyleLbl="alignAccFollowNode1" presStyleIdx="2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7077B78D-FCDC-4519-8416-DC357ACD5043}" srcId="{F6FEADD9-F67D-41F5-BA4C-3C84956E7F46}" destId="{D1776C8F-2B10-4075-8DF7-7F65AB725ED5}" srcOrd="2" destOrd="0" parTransId="{7291E740-3E17-41B3-99D3-1D67AE37CC3F}" sibTransId="{88B75C29-8054-417D-BCE3-878A55118F6D}"/>
    <dgm:cxn modelId="{119690D4-400B-468B-8BA0-5C9C9E2AFEAF}" srcId="{D1776C8F-2B10-4075-8DF7-7F65AB725ED5}" destId="{6BE4E373-0656-4EDC-821E-BE09C952B1F6}" srcOrd="0" destOrd="0" parTransId="{34218063-BF94-4304-99BD-B3F7BA4D3C8F}" sibTransId="{E17B9BF1-2948-497F-8EC7-3BF734D839DB}"/>
    <dgm:cxn modelId="{3D887057-7E91-45EF-8E4B-3006C2DFECB4}" type="presOf" srcId="{6BE4E373-0656-4EDC-821E-BE09C952B1F6}" destId="{C7C3E6FD-D83F-4BDA-907E-B5EE041DA931}" srcOrd="0" destOrd="0" presId="urn:microsoft.com/office/officeart/2005/8/layout/vList5"/>
    <dgm:cxn modelId="{B6416E04-E5DE-46CA-AD27-47EBE280D636}" type="presOf" srcId="{C59269D0-92A5-481C-BA64-727AFB0DD545}" destId="{B37A5355-225B-4C6F-AED7-6C620F99EECC}" srcOrd="0" destOrd="0" presId="urn:microsoft.com/office/officeart/2005/8/layout/vList5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5417F3DF-8CAE-4E6C-ADBB-ED6F50084B8E}" type="presOf" srcId="{D1776C8F-2B10-4075-8DF7-7F65AB725ED5}" destId="{F5034101-5B7D-4FE7-B47A-5A48CF39606B}" srcOrd="0" destOrd="0" presId="urn:microsoft.com/office/officeart/2005/8/layout/vList5"/>
    <dgm:cxn modelId="{9071FB3B-D26B-4384-BD1A-80C12C62D02C}" srcId="{AA046201-5C4D-445E-BF0B-5C6D2B0A1945}" destId="{C59269D0-92A5-481C-BA64-727AFB0DD545}" srcOrd="0" destOrd="0" parTransId="{312CC84D-092F-422A-AA24-A4619DBBB7BE}" sibTransId="{266DE8E8-1339-41C4-B9A7-6148496C7FA9}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DBCA7E61-D822-40A0-A27A-D7E092386A0B}" type="presOf" srcId="{F6FEADD9-F67D-41F5-BA4C-3C84956E7F46}" destId="{AAE7A1E6-6847-453D-B55B-8A82BF138C1D}" srcOrd="0" destOrd="0" presId="urn:microsoft.com/office/officeart/2005/8/layout/vList5"/>
    <dgm:cxn modelId="{9A0DCB65-9DCB-4972-9768-1762E4116F3C}" type="presOf" srcId="{74EE5CD8-078F-4590-BF9C-A341A294A016}" destId="{7E429971-BC57-430F-BB25-C0574E5E39E3}" srcOrd="0" destOrd="0" presId="urn:microsoft.com/office/officeart/2005/8/layout/vList5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1D12F37E-DF42-400C-B5B5-A8FAF49EC0EC}" type="presOf" srcId="{1E4D3931-0DBD-4211-A24A-6AF364284B1E}" destId="{D54B1729-BC98-42C1-9C6C-D65DCBA4358F}" srcOrd="0" destOrd="0" presId="urn:microsoft.com/office/officeart/2005/8/layout/vList5"/>
    <dgm:cxn modelId="{AFF7133D-5E9D-4613-9299-006F9E49301B}" type="presOf" srcId="{AA046201-5C4D-445E-BF0B-5C6D2B0A1945}" destId="{C04276DC-EE64-470A-B8BC-09067B8045FA}" srcOrd="0" destOrd="0" presId="urn:microsoft.com/office/officeart/2005/8/layout/vList5"/>
    <dgm:cxn modelId="{1E18118B-9778-4714-A249-2B714D5427F7}" type="presParOf" srcId="{AAE7A1E6-6847-453D-B55B-8A82BF138C1D}" destId="{C4407577-18A2-46E0-8805-2838042EB67A}" srcOrd="0" destOrd="0" presId="urn:microsoft.com/office/officeart/2005/8/layout/vList5"/>
    <dgm:cxn modelId="{84152E8A-21A6-4CAF-BC09-47C13F4FFFB8}" type="presParOf" srcId="{C4407577-18A2-46E0-8805-2838042EB67A}" destId="{7E429971-BC57-430F-BB25-C0574E5E39E3}" srcOrd="0" destOrd="0" presId="urn:microsoft.com/office/officeart/2005/8/layout/vList5"/>
    <dgm:cxn modelId="{1D51832F-3B38-483B-8C08-BDD413206841}" type="presParOf" srcId="{C4407577-18A2-46E0-8805-2838042EB67A}" destId="{D54B1729-BC98-42C1-9C6C-D65DCBA4358F}" srcOrd="1" destOrd="0" presId="urn:microsoft.com/office/officeart/2005/8/layout/vList5"/>
    <dgm:cxn modelId="{F2BB24AB-7DB6-4F0F-92D8-664E0F322520}" type="presParOf" srcId="{AAE7A1E6-6847-453D-B55B-8A82BF138C1D}" destId="{AB8574CC-D4F2-4555-AEE3-F4EE58B11D03}" srcOrd="1" destOrd="0" presId="urn:microsoft.com/office/officeart/2005/8/layout/vList5"/>
    <dgm:cxn modelId="{3F47CC38-27AC-4E4E-92A2-FDE046382C80}" type="presParOf" srcId="{AAE7A1E6-6847-453D-B55B-8A82BF138C1D}" destId="{85B8F607-FDD8-476A-ADBE-E1250824F294}" srcOrd="2" destOrd="0" presId="urn:microsoft.com/office/officeart/2005/8/layout/vList5"/>
    <dgm:cxn modelId="{B4BBC5E0-69C0-4FD2-84A6-C47E62DEA28D}" type="presParOf" srcId="{85B8F607-FDD8-476A-ADBE-E1250824F294}" destId="{C04276DC-EE64-470A-B8BC-09067B8045FA}" srcOrd="0" destOrd="0" presId="urn:microsoft.com/office/officeart/2005/8/layout/vList5"/>
    <dgm:cxn modelId="{71B90C6E-E0F2-4EE1-8864-5914AAFA20A7}" type="presParOf" srcId="{85B8F607-FDD8-476A-ADBE-E1250824F294}" destId="{B37A5355-225B-4C6F-AED7-6C620F99EECC}" srcOrd="1" destOrd="0" presId="urn:microsoft.com/office/officeart/2005/8/layout/vList5"/>
    <dgm:cxn modelId="{E6DEED78-0C33-4D1D-A595-AFE4311369E4}" type="presParOf" srcId="{AAE7A1E6-6847-453D-B55B-8A82BF138C1D}" destId="{5ACAA866-A8A8-4183-97B5-CEEAB1525C60}" srcOrd="3" destOrd="0" presId="urn:microsoft.com/office/officeart/2005/8/layout/vList5"/>
    <dgm:cxn modelId="{FD2A22C3-24B0-4E4D-A3BC-79528D3FBC48}" type="presParOf" srcId="{AAE7A1E6-6847-453D-B55B-8A82BF138C1D}" destId="{477213BE-9E91-4950-8451-7F60796F47F4}" srcOrd="4" destOrd="0" presId="urn:microsoft.com/office/officeart/2005/8/layout/vList5"/>
    <dgm:cxn modelId="{2D9E3819-8AF8-4F78-AD5E-1D892BCE0381}" type="presParOf" srcId="{477213BE-9E91-4950-8451-7F60796F47F4}" destId="{F5034101-5B7D-4FE7-B47A-5A48CF39606B}" srcOrd="0" destOrd="0" presId="urn:microsoft.com/office/officeart/2005/8/layout/vList5"/>
    <dgm:cxn modelId="{5FD7E964-E46A-45B4-A545-5D657B6094BB}" type="presParOf" srcId="{477213BE-9E91-4950-8451-7F60796F47F4}" destId="{C7C3E6FD-D83F-4BDA-907E-B5EE041DA93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4EE5CD8-078F-4590-BF9C-A341A294A016}">
      <dgm:prSet phldrT="[Text]" custT="1"/>
      <dgm:spPr/>
      <dgm:t>
        <a:bodyPr/>
        <a:lstStyle/>
        <a:p>
          <a:r>
            <a:rPr lang="en-US" sz="4400" dirty="0" smtClean="0"/>
            <a:t>1</a:t>
          </a:r>
          <a:endParaRPr lang="en-US" sz="4400" dirty="0"/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endParaRPr lang="en-US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endParaRPr lang="en-US" sz="3200"/>
        </a:p>
      </dgm:t>
    </dgm:pt>
    <dgm:pt modelId="{AA046201-5C4D-445E-BF0B-5C6D2B0A1945}">
      <dgm:prSet phldrT="[Text]" custT="1"/>
      <dgm:spPr/>
      <dgm:t>
        <a:bodyPr/>
        <a:lstStyle/>
        <a:p>
          <a:r>
            <a:rPr lang="en-US" sz="4400" dirty="0" smtClean="0"/>
            <a:t>2</a:t>
          </a:r>
          <a:endParaRPr lang="en-US" sz="4400" dirty="0"/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endParaRPr lang="en-US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endParaRPr lang="en-US" sz="3200"/>
        </a:p>
      </dgm:t>
    </dgm:pt>
    <dgm:pt modelId="{C59269D0-92A5-481C-BA64-727AFB0DD545}">
      <dgm:prSet phldrT="[Text]" custT="1"/>
      <dgm:spPr/>
      <dgm:t>
        <a:bodyPr/>
        <a:lstStyle/>
        <a:p>
          <a:r>
            <a:rPr lang="en-US" sz="3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Infrastructuri</a:t>
          </a:r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de </a:t>
          </a:r>
          <a:r>
            <a:rPr lang="en-US" sz="3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cercetare</a:t>
          </a:r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endParaRPr lang="en-US" sz="3200"/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endParaRPr lang="en-US" sz="3200"/>
        </a:p>
      </dgm:t>
    </dgm:pt>
    <dgm:pt modelId="{D1776C8F-2B10-4075-8DF7-7F65AB725ED5}">
      <dgm:prSet phldrT="[Text]" custT="1"/>
      <dgm:spPr/>
      <dgm:t>
        <a:bodyPr/>
        <a:lstStyle/>
        <a:p>
          <a:r>
            <a:rPr lang="en-US" sz="4400" dirty="0" smtClean="0"/>
            <a:t>3</a:t>
          </a:r>
          <a:endParaRPr lang="en-US" sz="4400" dirty="0"/>
        </a:p>
      </dgm:t>
    </dgm:pt>
    <dgm:pt modelId="{7291E740-3E17-41B3-99D3-1D67AE37CC3F}" type="parTrans" cxnId="{7077B78D-FCDC-4519-8416-DC357ACD5043}">
      <dgm:prSet/>
      <dgm:spPr/>
      <dgm:t>
        <a:bodyPr/>
        <a:lstStyle/>
        <a:p>
          <a:endParaRPr lang="en-US" sz="3200"/>
        </a:p>
      </dgm:t>
    </dgm:pt>
    <dgm:pt modelId="{88B75C29-8054-417D-BCE3-878A55118F6D}" type="sibTrans" cxnId="{7077B78D-FCDC-4519-8416-DC357ACD5043}">
      <dgm:prSet/>
      <dgm:spPr/>
      <dgm:t>
        <a:bodyPr/>
        <a:lstStyle/>
        <a:p>
          <a:endParaRPr lang="en-US" sz="3200"/>
        </a:p>
      </dgm:t>
    </dgm:pt>
    <dgm:pt modelId="{6BE4E373-0656-4EDC-821E-BE09C952B1F6}">
      <dgm:prSet phldrT="[Text]" custT="1"/>
      <dgm:spPr/>
      <dgm:t>
        <a:bodyPr/>
        <a:lstStyle/>
        <a:p>
          <a:r>
            <a:rPr lang="en-US" sz="3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Actiuni</a:t>
          </a:r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Marie –</a:t>
          </a:r>
          <a:r>
            <a:rPr lang="en-US" sz="3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Sklodowska</a:t>
          </a:r>
          <a:r>
            <a:rPr lang="en-U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Curie</a:t>
          </a:r>
          <a:endParaRPr lang="en-U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4218063-BF94-4304-99BD-B3F7BA4D3C8F}" type="parTrans" cxnId="{119690D4-400B-468B-8BA0-5C9C9E2AFEAF}">
      <dgm:prSet/>
      <dgm:spPr/>
      <dgm:t>
        <a:bodyPr/>
        <a:lstStyle/>
        <a:p>
          <a:endParaRPr lang="en-US" sz="3200"/>
        </a:p>
      </dgm:t>
    </dgm:pt>
    <dgm:pt modelId="{E17B9BF1-2948-497F-8EC7-3BF734D839DB}" type="sibTrans" cxnId="{119690D4-400B-468B-8BA0-5C9C9E2AFEAF}">
      <dgm:prSet/>
      <dgm:spPr/>
      <dgm:t>
        <a:bodyPr/>
        <a:lstStyle/>
        <a:p>
          <a:endParaRPr lang="en-US" sz="3200"/>
        </a:p>
      </dgm:t>
    </dgm:pt>
    <dgm:pt modelId="{1E4D3931-0DBD-4211-A24A-6AF364284B1E}">
      <dgm:prSet phldrT="[Text]" custT="1"/>
      <dgm:spPr/>
      <dgm:t>
        <a:bodyPr/>
        <a:lstStyle/>
        <a:p>
          <a:pPr marL="280988" indent="-280988"/>
          <a:r>
            <a:rPr lang="en-US" sz="2800" b="1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Consiliul</a:t>
          </a:r>
          <a:r>
            <a:rPr lang="en-US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European al </a:t>
          </a:r>
          <a:r>
            <a:rPr lang="en-US" sz="2800" b="1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Cercetarii</a:t>
          </a:r>
          <a:r>
            <a:rPr lang="en-US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endParaRPr lang="en-US" sz="28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endParaRPr lang="en-US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endParaRPr lang="en-US" sz="3200"/>
        </a:p>
      </dgm:t>
    </dgm:pt>
    <dgm:pt modelId="{AAE7A1E6-6847-453D-B55B-8A82BF138C1D}" type="pres">
      <dgm:prSet presAssocID="{F6FEADD9-F67D-41F5-BA4C-3C84956E7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endParaRPr lang="en-US"/>
        </a:p>
      </dgm:t>
    </dgm:pt>
    <dgm:pt modelId="{7E429971-BC57-430F-BB25-C0574E5E39E3}" type="pres">
      <dgm:prSet presAssocID="{74EE5CD8-078F-4590-BF9C-A341A294A016}" presName="parentText" presStyleLbl="node1" presStyleIdx="0" presStyleCnt="3" custLinFactNeighborY="-15667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endParaRPr lang="en-US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endParaRPr lang="en-US"/>
        </a:p>
      </dgm:t>
    </dgm:pt>
    <dgm:pt modelId="{C04276DC-EE64-470A-B8BC-09067B8045FA}" type="pres">
      <dgm:prSet presAssocID="{AA046201-5C4D-445E-BF0B-5C6D2B0A1945}" presName="parentText" presStyleLbl="node1" presStyleIdx="1" presStyleCnt="3" custLinFactNeighborX="-2996" custLinFactNeighborY="-17879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ACAA866-A8A8-4183-97B5-CEEAB1525C60}" type="pres">
      <dgm:prSet presAssocID="{40767EFF-7D52-4469-ACEE-7D28E67337E2}" presName="sp" presStyleCnt="0"/>
      <dgm:spPr/>
      <dgm:t>
        <a:bodyPr/>
        <a:lstStyle/>
        <a:p>
          <a:endParaRPr lang="en-US"/>
        </a:p>
      </dgm:t>
    </dgm:pt>
    <dgm:pt modelId="{477213BE-9E91-4950-8451-7F60796F47F4}" type="pres">
      <dgm:prSet presAssocID="{D1776C8F-2B10-4075-8DF7-7F65AB725ED5}" presName="linNode" presStyleCnt="0"/>
      <dgm:spPr/>
      <dgm:t>
        <a:bodyPr/>
        <a:lstStyle/>
        <a:p>
          <a:endParaRPr lang="en-US"/>
        </a:p>
      </dgm:t>
    </dgm:pt>
    <dgm:pt modelId="{F5034101-5B7D-4FE7-B47A-5A48CF39606B}" type="pres">
      <dgm:prSet presAssocID="{D1776C8F-2B10-4075-8DF7-7F65AB725ED5}" presName="parentText" presStyleLbl="node1" presStyleIdx="2" presStyleCnt="3" custLinFactNeighborX="-470" custLinFactNeighborY="-29788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7C3E6FD-D83F-4BDA-907E-B5EE041DA931}" type="pres">
      <dgm:prSet presAssocID="{D1776C8F-2B10-4075-8DF7-7F65AB725ED5}" presName="descendantText" presStyleLbl="alignAccFollowNode1" presStyleIdx="2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7077B78D-FCDC-4519-8416-DC357ACD5043}" srcId="{F6FEADD9-F67D-41F5-BA4C-3C84956E7F46}" destId="{D1776C8F-2B10-4075-8DF7-7F65AB725ED5}" srcOrd="2" destOrd="0" parTransId="{7291E740-3E17-41B3-99D3-1D67AE37CC3F}" sibTransId="{88B75C29-8054-417D-BCE3-878A55118F6D}"/>
    <dgm:cxn modelId="{119690D4-400B-468B-8BA0-5C9C9E2AFEAF}" srcId="{D1776C8F-2B10-4075-8DF7-7F65AB725ED5}" destId="{6BE4E373-0656-4EDC-821E-BE09C952B1F6}" srcOrd="0" destOrd="0" parTransId="{34218063-BF94-4304-99BD-B3F7BA4D3C8F}" sibTransId="{E17B9BF1-2948-497F-8EC7-3BF734D839DB}"/>
    <dgm:cxn modelId="{7C6663E2-ED5B-4547-BE4A-C095D882120B}" type="presOf" srcId="{1E4D3931-0DBD-4211-A24A-6AF364284B1E}" destId="{D54B1729-BC98-42C1-9C6C-D65DCBA4358F}" srcOrd="0" destOrd="0" presId="urn:microsoft.com/office/officeart/2005/8/layout/vList5"/>
    <dgm:cxn modelId="{BD3EC275-C276-4BF6-B02E-2B727DC4098C}" type="presOf" srcId="{F6FEADD9-F67D-41F5-BA4C-3C84956E7F46}" destId="{AAE7A1E6-6847-453D-B55B-8A82BF138C1D}" srcOrd="0" destOrd="0" presId="urn:microsoft.com/office/officeart/2005/8/layout/vList5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81BBE295-9137-43FA-B081-399A730E452B}" type="presOf" srcId="{6BE4E373-0656-4EDC-821E-BE09C952B1F6}" destId="{C7C3E6FD-D83F-4BDA-907E-B5EE041DA931}" srcOrd="0" destOrd="0" presId="urn:microsoft.com/office/officeart/2005/8/layout/vList5"/>
    <dgm:cxn modelId="{45B8AC05-11D8-4E29-BBEE-D68E21053C58}" type="presOf" srcId="{AA046201-5C4D-445E-BF0B-5C6D2B0A1945}" destId="{C04276DC-EE64-470A-B8BC-09067B8045FA}" srcOrd="0" destOrd="0" presId="urn:microsoft.com/office/officeart/2005/8/layout/vList5"/>
    <dgm:cxn modelId="{8E486E0B-4828-4376-96DD-30E47CF80B4D}" type="presOf" srcId="{74EE5CD8-078F-4590-BF9C-A341A294A016}" destId="{7E429971-BC57-430F-BB25-C0574E5E39E3}" srcOrd="0" destOrd="0" presId="urn:microsoft.com/office/officeart/2005/8/layout/vList5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9071FB3B-D26B-4384-BD1A-80C12C62D02C}" srcId="{AA046201-5C4D-445E-BF0B-5C6D2B0A1945}" destId="{C59269D0-92A5-481C-BA64-727AFB0DD545}" srcOrd="0" destOrd="0" parTransId="{312CC84D-092F-422A-AA24-A4619DBBB7BE}" sibTransId="{266DE8E8-1339-41C4-B9A7-6148496C7FA9}"/>
    <dgm:cxn modelId="{2F0E80D4-31CD-4A17-A201-ED426B90013F}" type="presOf" srcId="{D1776C8F-2B10-4075-8DF7-7F65AB725ED5}" destId="{F5034101-5B7D-4FE7-B47A-5A48CF39606B}" srcOrd="0" destOrd="0" presId="urn:microsoft.com/office/officeart/2005/8/layout/vList5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FDEFF1D0-8E08-4B69-897D-1B7F592AC1C7}" type="presOf" srcId="{C59269D0-92A5-481C-BA64-727AFB0DD545}" destId="{B37A5355-225B-4C6F-AED7-6C620F99EECC}" srcOrd="0" destOrd="0" presId="urn:microsoft.com/office/officeart/2005/8/layout/vList5"/>
    <dgm:cxn modelId="{9415EBD4-993C-4398-BE73-07E6D6F442EC}" type="presParOf" srcId="{AAE7A1E6-6847-453D-B55B-8A82BF138C1D}" destId="{C4407577-18A2-46E0-8805-2838042EB67A}" srcOrd="0" destOrd="0" presId="urn:microsoft.com/office/officeart/2005/8/layout/vList5"/>
    <dgm:cxn modelId="{6C567342-1B88-4496-AE6C-002E6D4CC0C9}" type="presParOf" srcId="{C4407577-18A2-46E0-8805-2838042EB67A}" destId="{7E429971-BC57-430F-BB25-C0574E5E39E3}" srcOrd="0" destOrd="0" presId="urn:microsoft.com/office/officeart/2005/8/layout/vList5"/>
    <dgm:cxn modelId="{2EA435BE-BA31-478E-A3C2-5FDBBA2C82F8}" type="presParOf" srcId="{C4407577-18A2-46E0-8805-2838042EB67A}" destId="{D54B1729-BC98-42C1-9C6C-D65DCBA4358F}" srcOrd="1" destOrd="0" presId="urn:microsoft.com/office/officeart/2005/8/layout/vList5"/>
    <dgm:cxn modelId="{11ECBFD1-83C0-4150-954D-82DD0A3D91B6}" type="presParOf" srcId="{AAE7A1E6-6847-453D-B55B-8A82BF138C1D}" destId="{AB8574CC-D4F2-4555-AEE3-F4EE58B11D03}" srcOrd="1" destOrd="0" presId="urn:microsoft.com/office/officeart/2005/8/layout/vList5"/>
    <dgm:cxn modelId="{3F4B314F-BF37-4157-8BEC-9C0256856F25}" type="presParOf" srcId="{AAE7A1E6-6847-453D-B55B-8A82BF138C1D}" destId="{85B8F607-FDD8-476A-ADBE-E1250824F294}" srcOrd="2" destOrd="0" presId="urn:microsoft.com/office/officeart/2005/8/layout/vList5"/>
    <dgm:cxn modelId="{EAAE0DEB-60FE-4C05-9DA6-C3696A3502AE}" type="presParOf" srcId="{85B8F607-FDD8-476A-ADBE-E1250824F294}" destId="{C04276DC-EE64-470A-B8BC-09067B8045FA}" srcOrd="0" destOrd="0" presId="urn:microsoft.com/office/officeart/2005/8/layout/vList5"/>
    <dgm:cxn modelId="{DE911BA0-4548-4AA5-9AB6-518781BFD343}" type="presParOf" srcId="{85B8F607-FDD8-476A-ADBE-E1250824F294}" destId="{B37A5355-225B-4C6F-AED7-6C620F99EECC}" srcOrd="1" destOrd="0" presId="urn:microsoft.com/office/officeart/2005/8/layout/vList5"/>
    <dgm:cxn modelId="{FA8F0D78-18F5-4C7A-A949-5EE8CC6A7FCE}" type="presParOf" srcId="{AAE7A1E6-6847-453D-B55B-8A82BF138C1D}" destId="{5ACAA866-A8A8-4183-97B5-CEEAB1525C60}" srcOrd="3" destOrd="0" presId="urn:microsoft.com/office/officeart/2005/8/layout/vList5"/>
    <dgm:cxn modelId="{0ACA1E22-B48F-4032-9C93-6C3C1DB7769B}" type="presParOf" srcId="{AAE7A1E6-6847-453D-B55B-8A82BF138C1D}" destId="{477213BE-9E91-4950-8451-7F60796F47F4}" srcOrd="4" destOrd="0" presId="urn:microsoft.com/office/officeart/2005/8/layout/vList5"/>
    <dgm:cxn modelId="{4AEF05B9-0F8F-47B3-AE6E-D4BDAC7DA157}" type="presParOf" srcId="{477213BE-9E91-4950-8451-7F60796F47F4}" destId="{F5034101-5B7D-4FE7-B47A-5A48CF39606B}" srcOrd="0" destOrd="0" presId="urn:microsoft.com/office/officeart/2005/8/layout/vList5"/>
    <dgm:cxn modelId="{BB23B247-1B0E-45FB-A507-4F773409CDFB}" type="presParOf" srcId="{477213BE-9E91-4950-8451-7F60796F47F4}" destId="{C7C3E6FD-D83F-4BDA-907E-B5EE041DA93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6FEADD9-F67D-41F5-BA4C-3C84956E7F46}" type="doc">
      <dgm:prSet loTypeId="urn:microsoft.com/office/officeart/2005/8/layout/vList5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74EE5CD8-078F-4590-BF9C-A341A294A016}">
      <dgm:prSet phldrT="[Text]" custT="1"/>
      <dgm:spPr/>
      <dgm:t>
        <a:bodyPr/>
        <a:lstStyle/>
        <a:p>
          <a:r>
            <a:rPr lang="en-US" sz="4400" dirty="0" smtClean="0"/>
            <a:t>1</a:t>
          </a:r>
          <a:endParaRPr lang="en-US" sz="4400" dirty="0"/>
        </a:p>
      </dgm:t>
    </dgm:pt>
    <dgm:pt modelId="{BB568D76-3363-43D3-B00C-3359A643216C}" type="parTrans" cxnId="{F40F9561-0D4C-44CF-91EF-A92B1DBDE44B}">
      <dgm:prSet/>
      <dgm:spPr/>
      <dgm:t>
        <a:bodyPr/>
        <a:lstStyle/>
        <a:p>
          <a:endParaRPr lang="en-US" sz="3200"/>
        </a:p>
      </dgm:t>
    </dgm:pt>
    <dgm:pt modelId="{CF9FB981-E6ED-4440-AC98-4E4E2ABA2C55}" type="sibTrans" cxnId="{F40F9561-0D4C-44CF-91EF-A92B1DBDE44B}">
      <dgm:prSet/>
      <dgm:spPr/>
      <dgm:t>
        <a:bodyPr/>
        <a:lstStyle/>
        <a:p>
          <a:endParaRPr lang="en-US" sz="3200"/>
        </a:p>
      </dgm:t>
    </dgm:pt>
    <dgm:pt modelId="{AA046201-5C4D-445E-BF0B-5C6D2B0A1945}">
      <dgm:prSet phldrT="[Text]" custT="1"/>
      <dgm:spPr/>
      <dgm:t>
        <a:bodyPr/>
        <a:lstStyle/>
        <a:p>
          <a:r>
            <a:rPr lang="en-US" sz="4400" dirty="0" smtClean="0"/>
            <a:t>2</a:t>
          </a:r>
          <a:endParaRPr lang="en-US" sz="4400" dirty="0"/>
        </a:p>
      </dgm:t>
    </dgm:pt>
    <dgm:pt modelId="{FE92FC33-5E0F-4302-9E80-A69E8ACDDE56}" type="parTrans" cxnId="{B8AF1086-D7BE-446F-9133-738B599E9A7D}">
      <dgm:prSet/>
      <dgm:spPr/>
      <dgm:t>
        <a:bodyPr/>
        <a:lstStyle/>
        <a:p>
          <a:endParaRPr lang="en-US" sz="3200"/>
        </a:p>
      </dgm:t>
    </dgm:pt>
    <dgm:pt modelId="{40767EFF-7D52-4469-ACEE-7D28E67337E2}" type="sibTrans" cxnId="{B8AF1086-D7BE-446F-9133-738B599E9A7D}">
      <dgm:prSet/>
      <dgm:spPr/>
      <dgm:t>
        <a:bodyPr/>
        <a:lstStyle/>
        <a:p>
          <a:endParaRPr lang="en-US" sz="3200"/>
        </a:p>
      </dgm:t>
    </dgm:pt>
    <dgm:pt modelId="{C59269D0-92A5-481C-BA64-727AFB0DD545}">
      <dgm:prSet phldrT="[Text]" custT="1"/>
      <dgm:spPr/>
      <dgm:t>
        <a:bodyPr/>
        <a:lstStyle/>
        <a:p>
          <a:r>
            <a:rPr lang="en-US" sz="2800" b="1" dirty="0" err="1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Infrastructuri</a:t>
          </a:r>
          <a:r>
            <a:rPr lang="en-US" sz="2800" b="1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en-US" sz="2800" b="1" dirty="0" err="1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cercetare</a:t>
          </a:r>
          <a:r>
            <a:rPr lang="en-US" sz="2800" b="1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endParaRPr lang="en-US" sz="2800" b="1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2CC84D-092F-422A-AA24-A4619DBBB7BE}" type="parTrans" cxnId="{9071FB3B-D26B-4384-BD1A-80C12C62D02C}">
      <dgm:prSet/>
      <dgm:spPr/>
      <dgm:t>
        <a:bodyPr/>
        <a:lstStyle/>
        <a:p>
          <a:endParaRPr lang="en-US" sz="3200"/>
        </a:p>
      </dgm:t>
    </dgm:pt>
    <dgm:pt modelId="{266DE8E8-1339-41C4-B9A7-6148496C7FA9}" type="sibTrans" cxnId="{9071FB3B-D26B-4384-BD1A-80C12C62D02C}">
      <dgm:prSet/>
      <dgm:spPr/>
      <dgm:t>
        <a:bodyPr/>
        <a:lstStyle/>
        <a:p>
          <a:endParaRPr lang="en-US" sz="3200"/>
        </a:p>
      </dgm:t>
    </dgm:pt>
    <dgm:pt modelId="{D1776C8F-2B10-4075-8DF7-7F65AB725ED5}">
      <dgm:prSet phldrT="[Text]" custT="1"/>
      <dgm:spPr/>
      <dgm:t>
        <a:bodyPr/>
        <a:lstStyle/>
        <a:p>
          <a:r>
            <a:rPr lang="en-US" sz="4400" dirty="0" smtClean="0"/>
            <a:t>3</a:t>
          </a:r>
          <a:endParaRPr lang="en-US" sz="4400" dirty="0"/>
        </a:p>
      </dgm:t>
    </dgm:pt>
    <dgm:pt modelId="{7291E740-3E17-41B3-99D3-1D67AE37CC3F}" type="parTrans" cxnId="{7077B78D-FCDC-4519-8416-DC357ACD5043}">
      <dgm:prSet/>
      <dgm:spPr/>
      <dgm:t>
        <a:bodyPr/>
        <a:lstStyle/>
        <a:p>
          <a:endParaRPr lang="en-US" sz="3200"/>
        </a:p>
      </dgm:t>
    </dgm:pt>
    <dgm:pt modelId="{88B75C29-8054-417D-BCE3-878A55118F6D}" type="sibTrans" cxnId="{7077B78D-FCDC-4519-8416-DC357ACD5043}">
      <dgm:prSet/>
      <dgm:spPr/>
      <dgm:t>
        <a:bodyPr/>
        <a:lstStyle/>
        <a:p>
          <a:endParaRPr lang="en-US" sz="3200"/>
        </a:p>
      </dgm:t>
    </dgm:pt>
    <dgm:pt modelId="{6BE4E373-0656-4EDC-821E-BE09C952B1F6}">
      <dgm:prSet phldrT="[Text]" custT="1"/>
      <dgm:spPr/>
      <dgm:t>
        <a:bodyPr/>
        <a:lstStyle/>
        <a:p>
          <a:r>
            <a:rPr lang="en-US" sz="2800" b="1" dirty="0" err="1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Actiuni</a:t>
          </a:r>
          <a:r>
            <a:rPr lang="en-US" sz="2800" b="1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 Marie –</a:t>
          </a:r>
          <a:r>
            <a:rPr lang="en-US" sz="2800" b="1" dirty="0" err="1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Sklodowska</a:t>
          </a:r>
          <a:r>
            <a:rPr lang="en-US" sz="2800" b="1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 Curie</a:t>
          </a:r>
          <a:endParaRPr lang="en-US" sz="2800" b="1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218063-BF94-4304-99BD-B3F7BA4D3C8F}" type="parTrans" cxnId="{119690D4-400B-468B-8BA0-5C9C9E2AFEAF}">
      <dgm:prSet/>
      <dgm:spPr/>
      <dgm:t>
        <a:bodyPr/>
        <a:lstStyle/>
        <a:p>
          <a:endParaRPr lang="en-US" sz="3200"/>
        </a:p>
      </dgm:t>
    </dgm:pt>
    <dgm:pt modelId="{E17B9BF1-2948-497F-8EC7-3BF734D839DB}" type="sibTrans" cxnId="{119690D4-400B-468B-8BA0-5C9C9E2AFEAF}">
      <dgm:prSet/>
      <dgm:spPr/>
      <dgm:t>
        <a:bodyPr/>
        <a:lstStyle/>
        <a:p>
          <a:endParaRPr lang="en-US" sz="3200"/>
        </a:p>
      </dgm:t>
    </dgm:pt>
    <dgm:pt modelId="{1E4D3931-0DBD-4211-A24A-6AF364284B1E}">
      <dgm:prSet phldrT="[Text]" custT="1"/>
      <dgm:spPr/>
      <dgm:t>
        <a:bodyPr/>
        <a:lstStyle/>
        <a:p>
          <a:pPr marL="280988" indent="-280988"/>
          <a:r>
            <a:rPr lang="en-US" sz="2800" b="1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Consiliul</a:t>
          </a:r>
          <a:r>
            <a:rPr lang="en-US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European al </a:t>
          </a:r>
          <a:r>
            <a:rPr lang="en-US" sz="2800" b="1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Cercet</a:t>
          </a:r>
          <a:r>
            <a:rPr lang="ro-RO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ă</a:t>
          </a:r>
          <a:r>
            <a:rPr lang="en-US" sz="2800" b="1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rii</a:t>
          </a:r>
          <a:r>
            <a:rPr lang="en-US" sz="28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endParaRPr lang="en-US" sz="28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DAA3D9-7C63-4729-85B0-64C8AF644EEF}" type="sibTrans" cxnId="{63E4D827-0083-4625-9FD6-043D8D32091E}">
      <dgm:prSet/>
      <dgm:spPr/>
      <dgm:t>
        <a:bodyPr/>
        <a:lstStyle/>
        <a:p>
          <a:endParaRPr lang="en-US" sz="3200"/>
        </a:p>
      </dgm:t>
    </dgm:pt>
    <dgm:pt modelId="{FC93695B-FD0E-4353-B1FD-4328F4386DEC}" type="parTrans" cxnId="{63E4D827-0083-4625-9FD6-043D8D32091E}">
      <dgm:prSet/>
      <dgm:spPr/>
      <dgm:t>
        <a:bodyPr/>
        <a:lstStyle/>
        <a:p>
          <a:endParaRPr lang="en-US" sz="3200"/>
        </a:p>
      </dgm:t>
    </dgm:pt>
    <dgm:pt modelId="{AAE7A1E6-6847-453D-B55B-8A82BF138C1D}" type="pres">
      <dgm:prSet presAssocID="{F6FEADD9-F67D-41F5-BA4C-3C84956E7F4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4407577-18A2-46E0-8805-2838042EB67A}" type="pres">
      <dgm:prSet presAssocID="{74EE5CD8-078F-4590-BF9C-A341A294A016}" presName="linNode" presStyleCnt="0"/>
      <dgm:spPr/>
      <dgm:t>
        <a:bodyPr/>
        <a:lstStyle/>
        <a:p>
          <a:endParaRPr lang="en-US"/>
        </a:p>
      </dgm:t>
    </dgm:pt>
    <dgm:pt modelId="{7E429971-BC57-430F-BB25-C0574E5E39E3}" type="pres">
      <dgm:prSet presAssocID="{74EE5CD8-078F-4590-BF9C-A341A294A016}" presName="parentText" presStyleLbl="node1" presStyleIdx="0" presStyleCnt="3" custLinFactNeighborY="-15667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54B1729-BC98-42C1-9C6C-D65DCBA4358F}" type="pres">
      <dgm:prSet presAssocID="{74EE5CD8-078F-4590-BF9C-A341A294A016}" presName="descendantText" presStyleLbl="alignAccFollowNode1" presStyleIdx="0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B8574CC-D4F2-4555-AEE3-F4EE58B11D03}" type="pres">
      <dgm:prSet presAssocID="{CF9FB981-E6ED-4440-AC98-4E4E2ABA2C55}" presName="sp" presStyleCnt="0"/>
      <dgm:spPr/>
      <dgm:t>
        <a:bodyPr/>
        <a:lstStyle/>
        <a:p>
          <a:endParaRPr lang="en-US"/>
        </a:p>
      </dgm:t>
    </dgm:pt>
    <dgm:pt modelId="{85B8F607-FDD8-476A-ADBE-E1250824F294}" type="pres">
      <dgm:prSet presAssocID="{AA046201-5C4D-445E-BF0B-5C6D2B0A1945}" presName="linNode" presStyleCnt="0"/>
      <dgm:spPr/>
      <dgm:t>
        <a:bodyPr/>
        <a:lstStyle/>
        <a:p>
          <a:endParaRPr lang="en-US"/>
        </a:p>
      </dgm:t>
    </dgm:pt>
    <dgm:pt modelId="{C04276DC-EE64-470A-B8BC-09067B8045FA}" type="pres">
      <dgm:prSet presAssocID="{AA046201-5C4D-445E-BF0B-5C6D2B0A1945}" presName="parentText" presStyleLbl="node1" presStyleIdx="1" presStyleCnt="3" custLinFactNeighborX="-2996" custLinFactNeighborY="-17879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B37A5355-225B-4C6F-AED7-6C620F99EECC}" type="pres">
      <dgm:prSet presAssocID="{AA046201-5C4D-445E-BF0B-5C6D2B0A1945}" presName="descendantText" presStyleLbl="alignAccFollowNode1" presStyleIdx="1" presStyleCnt="3" custScaleX="2596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ACAA866-A8A8-4183-97B5-CEEAB1525C60}" type="pres">
      <dgm:prSet presAssocID="{40767EFF-7D52-4469-ACEE-7D28E67337E2}" presName="sp" presStyleCnt="0"/>
      <dgm:spPr/>
      <dgm:t>
        <a:bodyPr/>
        <a:lstStyle/>
        <a:p>
          <a:endParaRPr lang="en-US"/>
        </a:p>
      </dgm:t>
    </dgm:pt>
    <dgm:pt modelId="{477213BE-9E91-4950-8451-7F60796F47F4}" type="pres">
      <dgm:prSet presAssocID="{D1776C8F-2B10-4075-8DF7-7F65AB725ED5}" presName="linNode" presStyleCnt="0"/>
      <dgm:spPr/>
      <dgm:t>
        <a:bodyPr/>
        <a:lstStyle/>
        <a:p>
          <a:endParaRPr lang="en-US"/>
        </a:p>
      </dgm:t>
    </dgm:pt>
    <dgm:pt modelId="{F5034101-5B7D-4FE7-B47A-5A48CF39606B}" type="pres">
      <dgm:prSet presAssocID="{D1776C8F-2B10-4075-8DF7-7F65AB725ED5}" presName="parentText" presStyleLbl="node1" presStyleIdx="2" presStyleCnt="3" custLinFactNeighborX="-470" custLinFactNeighborY="-29788">
        <dgm:presLayoutVars>
          <dgm:chMax val="1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C7C3E6FD-D83F-4BDA-907E-B5EE041DA931}" type="pres">
      <dgm:prSet presAssocID="{D1776C8F-2B10-4075-8DF7-7F65AB725ED5}" presName="descendantText" presStyleLbl="alignAccFollowNode1" presStyleIdx="2" presStyleCnt="3" custScaleX="259632" custLinFactNeighborX="243" custLinFactNeighborY="-9432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7077B78D-FCDC-4519-8416-DC357ACD5043}" srcId="{F6FEADD9-F67D-41F5-BA4C-3C84956E7F46}" destId="{D1776C8F-2B10-4075-8DF7-7F65AB725ED5}" srcOrd="2" destOrd="0" parTransId="{7291E740-3E17-41B3-99D3-1D67AE37CC3F}" sibTransId="{88B75C29-8054-417D-BCE3-878A55118F6D}"/>
    <dgm:cxn modelId="{119690D4-400B-468B-8BA0-5C9C9E2AFEAF}" srcId="{D1776C8F-2B10-4075-8DF7-7F65AB725ED5}" destId="{6BE4E373-0656-4EDC-821E-BE09C952B1F6}" srcOrd="0" destOrd="0" parTransId="{34218063-BF94-4304-99BD-B3F7BA4D3C8F}" sibTransId="{E17B9BF1-2948-497F-8EC7-3BF734D839DB}"/>
    <dgm:cxn modelId="{7C6663E2-ED5B-4547-BE4A-C095D882120B}" type="presOf" srcId="{1E4D3931-0DBD-4211-A24A-6AF364284B1E}" destId="{D54B1729-BC98-42C1-9C6C-D65DCBA4358F}" srcOrd="0" destOrd="0" presId="urn:microsoft.com/office/officeart/2005/8/layout/vList5"/>
    <dgm:cxn modelId="{BD3EC275-C276-4BF6-B02E-2B727DC4098C}" type="presOf" srcId="{F6FEADD9-F67D-41F5-BA4C-3C84956E7F46}" destId="{AAE7A1E6-6847-453D-B55B-8A82BF138C1D}" srcOrd="0" destOrd="0" presId="urn:microsoft.com/office/officeart/2005/8/layout/vList5"/>
    <dgm:cxn modelId="{F40F9561-0D4C-44CF-91EF-A92B1DBDE44B}" srcId="{F6FEADD9-F67D-41F5-BA4C-3C84956E7F46}" destId="{74EE5CD8-078F-4590-BF9C-A341A294A016}" srcOrd="0" destOrd="0" parTransId="{BB568D76-3363-43D3-B00C-3359A643216C}" sibTransId="{CF9FB981-E6ED-4440-AC98-4E4E2ABA2C55}"/>
    <dgm:cxn modelId="{81BBE295-9137-43FA-B081-399A730E452B}" type="presOf" srcId="{6BE4E373-0656-4EDC-821E-BE09C952B1F6}" destId="{C7C3E6FD-D83F-4BDA-907E-B5EE041DA931}" srcOrd="0" destOrd="0" presId="urn:microsoft.com/office/officeart/2005/8/layout/vList5"/>
    <dgm:cxn modelId="{45B8AC05-11D8-4E29-BBEE-D68E21053C58}" type="presOf" srcId="{AA046201-5C4D-445E-BF0B-5C6D2B0A1945}" destId="{C04276DC-EE64-470A-B8BC-09067B8045FA}" srcOrd="0" destOrd="0" presId="urn:microsoft.com/office/officeart/2005/8/layout/vList5"/>
    <dgm:cxn modelId="{8E486E0B-4828-4376-96DD-30E47CF80B4D}" type="presOf" srcId="{74EE5CD8-078F-4590-BF9C-A341A294A016}" destId="{7E429971-BC57-430F-BB25-C0574E5E39E3}" srcOrd="0" destOrd="0" presId="urn:microsoft.com/office/officeart/2005/8/layout/vList5"/>
    <dgm:cxn modelId="{B8AF1086-D7BE-446F-9133-738B599E9A7D}" srcId="{F6FEADD9-F67D-41F5-BA4C-3C84956E7F46}" destId="{AA046201-5C4D-445E-BF0B-5C6D2B0A1945}" srcOrd="1" destOrd="0" parTransId="{FE92FC33-5E0F-4302-9E80-A69E8ACDDE56}" sibTransId="{40767EFF-7D52-4469-ACEE-7D28E67337E2}"/>
    <dgm:cxn modelId="{9071FB3B-D26B-4384-BD1A-80C12C62D02C}" srcId="{AA046201-5C4D-445E-BF0B-5C6D2B0A1945}" destId="{C59269D0-92A5-481C-BA64-727AFB0DD545}" srcOrd="0" destOrd="0" parTransId="{312CC84D-092F-422A-AA24-A4619DBBB7BE}" sibTransId="{266DE8E8-1339-41C4-B9A7-6148496C7FA9}"/>
    <dgm:cxn modelId="{2F0E80D4-31CD-4A17-A201-ED426B90013F}" type="presOf" srcId="{D1776C8F-2B10-4075-8DF7-7F65AB725ED5}" destId="{F5034101-5B7D-4FE7-B47A-5A48CF39606B}" srcOrd="0" destOrd="0" presId="urn:microsoft.com/office/officeart/2005/8/layout/vList5"/>
    <dgm:cxn modelId="{63E4D827-0083-4625-9FD6-043D8D32091E}" srcId="{74EE5CD8-078F-4590-BF9C-A341A294A016}" destId="{1E4D3931-0DBD-4211-A24A-6AF364284B1E}" srcOrd="0" destOrd="0" parTransId="{FC93695B-FD0E-4353-B1FD-4328F4386DEC}" sibTransId="{CADAA3D9-7C63-4729-85B0-64C8AF644EEF}"/>
    <dgm:cxn modelId="{FDEFF1D0-8E08-4B69-897D-1B7F592AC1C7}" type="presOf" srcId="{C59269D0-92A5-481C-BA64-727AFB0DD545}" destId="{B37A5355-225B-4C6F-AED7-6C620F99EECC}" srcOrd="0" destOrd="0" presId="urn:microsoft.com/office/officeart/2005/8/layout/vList5"/>
    <dgm:cxn modelId="{9415EBD4-993C-4398-BE73-07E6D6F442EC}" type="presParOf" srcId="{AAE7A1E6-6847-453D-B55B-8A82BF138C1D}" destId="{C4407577-18A2-46E0-8805-2838042EB67A}" srcOrd="0" destOrd="0" presId="urn:microsoft.com/office/officeart/2005/8/layout/vList5"/>
    <dgm:cxn modelId="{6C567342-1B88-4496-AE6C-002E6D4CC0C9}" type="presParOf" srcId="{C4407577-18A2-46E0-8805-2838042EB67A}" destId="{7E429971-BC57-430F-BB25-C0574E5E39E3}" srcOrd="0" destOrd="0" presId="urn:microsoft.com/office/officeart/2005/8/layout/vList5"/>
    <dgm:cxn modelId="{2EA435BE-BA31-478E-A3C2-5FDBBA2C82F8}" type="presParOf" srcId="{C4407577-18A2-46E0-8805-2838042EB67A}" destId="{D54B1729-BC98-42C1-9C6C-D65DCBA4358F}" srcOrd="1" destOrd="0" presId="urn:microsoft.com/office/officeart/2005/8/layout/vList5"/>
    <dgm:cxn modelId="{11ECBFD1-83C0-4150-954D-82DD0A3D91B6}" type="presParOf" srcId="{AAE7A1E6-6847-453D-B55B-8A82BF138C1D}" destId="{AB8574CC-D4F2-4555-AEE3-F4EE58B11D03}" srcOrd="1" destOrd="0" presId="urn:microsoft.com/office/officeart/2005/8/layout/vList5"/>
    <dgm:cxn modelId="{3F4B314F-BF37-4157-8BEC-9C0256856F25}" type="presParOf" srcId="{AAE7A1E6-6847-453D-B55B-8A82BF138C1D}" destId="{85B8F607-FDD8-476A-ADBE-E1250824F294}" srcOrd="2" destOrd="0" presId="urn:microsoft.com/office/officeart/2005/8/layout/vList5"/>
    <dgm:cxn modelId="{EAAE0DEB-60FE-4C05-9DA6-C3696A3502AE}" type="presParOf" srcId="{85B8F607-FDD8-476A-ADBE-E1250824F294}" destId="{C04276DC-EE64-470A-B8BC-09067B8045FA}" srcOrd="0" destOrd="0" presId="urn:microsoft.com/office/officeart/2005/8/layout/vList5"/>
    <dgm:cxn modelId="{DE911BA0-4548-4AA5-9AB6-518781BFD343}" type="presParOf" srcId="{85B8F607-FDD8-476A-ADBE-E1250824F294}" destId="{B37A5355-225B-4C6F-AED7-6C620F99EECC}" srcOrd="1" destOrd="0" presId="urn:microsoft.com/office/officeart/2005/8/layout/vList5"/>
    <dgm:cxn modelId="{FA8F0D78-18F5-4C7A-A949-5EE8CC6A7FCE}" type="presParOf" srcId="{AAE7A1E6-6847-453D-B55B-8A82BF138C1D}" destId="{5ACAA866-A8A8-4183-97B5-CEEAB1525C60}" srcOrd="3" destOrd="0" presId="urn:microsoft.com/office/officeart/2005/8/layout/vList5"/>
    <dgm:cxn modelId="{0ACA1E22-B48F-4032-9C93-6C3C1DB7769B}" type="presParOf" srcId="{AAE7A1E6-6847-453D-B55B-8A82BF138C1D}" destId="{477213BE-9E91-4950-8451-7F60796F47F4}" srcOrd="4" destOrd="0" presId="urn:microsoft.com/office/officeart/2005/8/layout/vList5"/>
    <dgm:cxn modelId="{4AEF05B9-0F8F-47B3-AE6E-D4BDAC7DA157}" type="presParOf" srcId="{477213BE-9E91-4950-8451-7F60796F47F4}" destId="{F5034101-5B7D-4FE7-B47A-5A48CF39606B}" srcOrd="0" destOrd="0" presId="urn:microsoft.com/office/officeart/2005/8/layout/vList5"/>
    <dgm:cxn modelId="{BB23B247-1B0E-45FB-A507-4F773409CDFB}" type="presParOf" srcId="{477213BE-9E91-4950-8451-7F60796F47F4}" destId="{C7C3E6FD-D83F-4BDA-907E-B5EE041DA93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04CD356-95A1-4C29-BA31-8829397A7AE1}" type="doc">
      <dgm:prSet loTypeId="urn:microsoft.com/office/officeart/2005/8/layout/rings+Icon" loCatId="officeonline" qsTypeId="urn:microsoft.com/office/officeart/2005/8/quickstyle/simple1#3" qsCatId="simple" csTypeId="urn:microsoft.com/office/officeart/2005/8/colors/colorful5" csCatId="colorful" phldr="1"/>
      <dgm:spPr/>
    </dgm:pt>
    <dgm:pt modelId="{01262902-16F8-4340-BD63-6183F91F99EA}">
      <dgm:prSet phldrT="[Text]" custT="1"/>
      <dgm:spPr/>
      <dgm:t>
        <a:bodyPr/>
        <a:lstStyle/>
        <a:p>
          <a:r>
            <a:rPr lang="en-GB" sz="900" baseline="0" dirty="0" err="1" smtClean="0"/>
            <a:t>Consiliul</a:t>
          </a:r>
          <a:r>
            <a:rPr lang="en-GB" sz="900" baseline="0" dirty="0" smtClean="0"/>
            <a:t> European al </a:t>
          </a:r>
          <a:r>
            <a:rPr lang="en-GB" sz="900" baseline="0" dirty="0" err="1" smtClean="0"/>
            <a:t>Cercetarii</a:t>
          </a:r>
          <a:endParaRPr lang="en-GB" sz="900" baseline="0" dirty="0"/>
        </a:p>
      </dgm:t>
    </dgm:pt>
    <dgm:pt modelId="{19883E7B-E871-4BD3-AEAD-3245FED4512C}" type="parTrans" cxnId="{63617BDD-A906-4175-B1DF-DC0F9C5ED33E}">
      <dgm:prSet/>
      <dgm:spPr/>
      <dgm:t>
        <a:bodyPr/>
        <a:lstStyle/>
        <a:p>
          <a:endParaRPr lang="en-GB"/>
        </a:p>
      </dgm:t>
    </dgm:pt>
    <dgm:pt modelId="{8325884B-898F-4A35-949E-F90381800588}" type="sibTrans" cxnId="{63617BDD-A906-4175-B1DF-DC0F9C5ED33E}">
      <dgm:prSet/>
      <dgm:spPr/>
      <dgm:t>
        <a:bodyPr/>
        <a:lstStyle/>
        <a:p>
          <a:endParaRPr lang="en-GB"/>
        </a:p>
      </dgm:t>
    </dgm:pt>
    <dgm:pt modelId="{73A71435-C30B-4A4D-8F4F-7176A9BDE43F}">
      <dgm:prSet phldrT="[Text]"/>
      <dgm:spPr/>
      <dgm:t>
        <a:bodyPr/>
        <a:lstStyle/>
        <a:p>
          <a:r>
            <a:rPr lang="en-GB" dirty="0" err="1" smtClean="0"/>
            <a:t>Infrastructuri</a:t>
          </a:r>
          <a:r>
            <a:rPr lang="en-GB" dirty="0" smtClean="0"/>
            <a:t> de </a:t>
          </a:r>
          <a:r>
            <a:rPr lang="en-GB" dirty="0" err="1" smtClean="0"/>
            <a:t>cercetare</a:t>
          </a:r>
          <a:endParaRPr lang="en-GB" dirty="0"/>
        </a:p>
      </dgm:t>
    </dgm:pt>
    <dgm:pt modelId="{CD674F60-1D89-4A0D-9FB7-2D5E42789F59}" type="parTrans" cxnId="{DEDE812B-12CD-4593-BEAF-B3012E46F669}">
      <dgm:prSet/>
      <dgm:spPr/>
      <dgm:t>
        <a:bodyPr/>
        <a:lstStyle/>
        <a:p>
          <a:endParaRPr lang="en-GB"/>
        </a:p>
      </dgm:t>
    </dgm:pt>
    <dgm:pt modelId="{BE73CE01-248E-46DD-8494-5CA4D84ADA2B}" type="sibTrans" cxnId="{DEDE812B-12CD-4593-BEAF-B3012E46F669}">
      <dgm:prSet/>
      <dgm:spPr/>
      <dgm:t>
        <a:bodyPr/>
        <a:lstStyle/>
        <a:p>
          <a:endParaRPr lang="en-GB"/>
        </a:p>
      </dgm:t>
    </dgm:pt>
    <dgm:pt modelId="{E3E02D46-E82E-4731-B35F-01965E6FC08F}">
      <dgm:prSet phldrT="[Text]"/>
      <dgm:spPr/>
      <dgm:t>
        <a:bodyPr/>
        <a:lstStyle/>
        <a:p>
          <a:r>
            <a:rPr lang="en-GB" dirty="0" smtClean="0"/>
            <a:t>FET </a:t>
          </a:r>
          <a:endParaRPr lang="en-GB" dirty="0"/>
        </a:p>
      </dgm:t>
    </dgm:pt>
    <dgm:pt modelId="{B5527FA8-B380-49C9-8E3F-ADE66971047C}" type="parTrans" cxnId="{F6B417A8-F144-43C2-9464-89A42ADDE4ED}">
      <dgm:prSet/>
      <dgm:spPr/>
      <dgm:t>
        <a:bodyPr/>
        <a:lstStyle/>
        <a:p>
          <a:endParaRPr lang="en-GB"/>
        </a:p>
      </dgm:t>
    </dgm:pt>
    <dgm:pt modelId="{0D634F87-A3FF-4BD2-8C26-C9F7E6252800}" type="sibTrans" cxnId="{F6B417A8-F144-43C2-9464-89A42ADDE4ED}">
      <dgm:prSet/>
      <dgm:spPr/>
      <dgm:t>
        <a:bodyPr/>
        <a:lstStyle/>
        <a:p>
          <a:endParaRPr lang="en-GB"/>
        </a:p>
      </dgm:t>
    </dgm:pt>
    <dgm:pt modelId="{FC72AD9D-794D-47E1-9C9A-CCB7E7BB882E}">
      <dgm:prSet phldrT="[Text]"/>
      <dgm:spPr/>
      <dgm:t>
        <a:bodyPr/>
        <a:lstStyle/>
        <a:p>
          <a:r>
            <a:rPr lang="en-GB" dirty="0" err="1" smtClean="0"/>
            <a:t>Actiuni</a:t>
          </a:r>
          <a:r>
            <a:rPr lang="en-GB" dirty="0" smtClean="0"/>
            <a:t> Marie </a:t>
          </a:r>
          <a:r>
            <a:rPr lang="en-GB" dirty="0" err="1" smtClean="0"/>
            <a:t>Slodovska</a:t>
          </a:r>
          <a:r>
            <a:rPr lang="en-GB" dirty="0" smtClean="0"/>
            <a:t> Curie</a:t>
          </a:r>
          <a:endParaRPr lang="en-GB" dirty="0"/>
        </a:p>
      </dgm:t>
    </dgm:pt>
    <dgm:pt modelId="{BB52D43A-6DF6-472A-A5A7-3C3BE560E1D0}" type="sibTrans" cxnId="{894114A5-7712-459A-8CB3-86EA017FAAEE}">
      <dgm:prSet/>
      <dgm:spPr/>
      <dgm:t>
        <a:bodyPr/>
        <a:lstStyle/>
        <a:p>
          <a:endParaRPr lang="en-GB"/>
        </a:p>
      </dgm:t>
    </dgm:pt>
    <dgm:pt modelId="{D46BF795-EC0F-474E-9914-84AD8279C48A}" type="parTrans" cxnId="{894114A5-7712-459A-8CB3-86EA017FAAEE}">
      <dgm:prSet/>
      <dgm:spPr/>
      <dgm:t>
        <a:bodyPr/>
        <a:lstStyle/>
        <a:p>
          <a:endParaRPr lang="en-GB"/>
        </a:p>
      </dgm:t>
    </dgm:pt>
    <dgm:pt modelId="{735BFA0D-056E-48AE-9756-CE61E69C1825}" type="pres">
      <dgm:prSet presAssocID="{704CD356-95A1-4C29-BA31-8829397A7AE1}" presName="Name0" presStyleCnt="0">
        <dgm:presLayoutVars>
          <dgm:chMax val="7"/>
          <dgm:dir/>
          <dgm:resizeHandles val="exact"/>
        </dgm:presLayoutVars>
      </dgm:prSet>
      <dgm:spPr/>
    </dgm:pt>
    <dgm:pt modelId="{53AD683D-8695-44D8-9DD2-12481F4A2468}" type="pres">
      <dgm:prSet presAssocID="{704CD356-95A1-4C29-BA31-8829397A7AE1}" presName="ellipse1" presStyleLbl="venn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40907A2-32FC-4ECB-9189-04296A9A4B5B}" type="pres">
      <dgm:prSet presAssocID="{704CD356-95A1-4C29-BA31-8829397A7AE1}" presName="ellipse2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C59DCCE-E52E-4023-BD8C-8C61FB49F4A7}" type="pres">
      <dgm:prSet presAssocID="{704CD356-95A1-4C29-BA31-8829397A7AE1}" presName="ellipse3" presStyleLbl="vennNode1" presStyleIdx="2" presStyleCnt="4" custLinFactNeighborX="-4481" custLinFactNeighborY="34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6FE8D1E-25B0-40D9-A830-5BD9EFF782EB}" type="pres">
      <dgm:prSet presAssocID="{704CD356-95A1-4C29-BA31-8829397A7AE1}" presName="ellipse4" presStyleLbl="venn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47AA926A-60A4-4989-BBF5-B4406D6AE589}" type="presOf" srcId="{01262902-16F8-4340-BD63-6183F91F99EA}" destId="{53AD683D-8695-44D8-9DD2-12481F4A2468}" srcOrd="0" destOrd="0" presId="urn:microsoft.com/office/officeart/2005/8/layout/rings+Icon"/>
    <dgm:cxn modelId="{B22215C5-599C-42D0-9CF5-75CA78C1B63E}" type="presOf" srcId="{73A71435-C30B-4A4D-8F4F-7176A9BDE43F}" destId="{FC59DCCE-E52E-4023-BD8C-8C61FB49F4A7}" srcOrd="0" destOrd="0" presId="urn:microsoft.com/office/officeart/2005/8/layout/rings+Icon"/>
    <dgm:cxn modelId="{63617BDD-A906-4175-B1DF-DC0F9C5ED33E}" srcId="{704CD356-95A1-4C29-BA31-8829397A7AE1}" destId="{01262902-16F8-4340-BD63-6183F91F99EA}" srcOrd="0" destOrd="0" parTransId="{19883E7B-E871-4BD3-AEAD-3245FED4512C}" sibTransId="{8325884B-898F-4A35-949E-F90381800588}"/>
    <dgm:cxn modelId="{CF9DD8C1-BAE3-4915-A24E-9996BF6A8245}" type="presOf" srcId="{FC72AD9D-794D-47E1-9C9A-CCB7E7BB882E}" destId="{140907A2-32FC-4ECB-9189-04296A9A4B5B}" srcOrd="0" destOrd="0" presId="urn:microsoft.com/office/officeart/2005/8/layout/rings+Icon"/>
    <dgm:cxn modelId="{F6B417A8-F144-43C2-9464-89A42ADDE4ED}" srcId="{704CD356-95A1-4C29-BA31-8829397A7AE1}" destId="{E3E02D46-E82E-4731-B35F-01965E6FC08F}" srcOrd="3" destOrd="0" parTransId="{B5527FA8-B380-49C9-8E3F-ADE66971047C}" sibTransId="{0D634F87-A3FF-4BD2-8C26-C9F7E6252800}"/>
    <dgm:cxn modelId="{DEDE812B-12CD-4593-BEAF-B3012E46F669}" srcId="{704CD356-95A1-4C29-BA31-8829397A7AE1}" destId="{73A71435-C30B-4A4D-8F4F-7176A9BDE43F}" srcOrd="2" destOrd="0" parTransId="{CD674F60-1D89-4A0D-9FB7-2D5E42789F59}" sibTransId="{BE73CE01-248E-46DD-8494-5CA4D84ADA2B}"/>
    <dgm:cxn modelId="{948534CA-40D0-4DE4-8737-D5220F8C4624}" type="presOf" srcId="{E3E02D46-E82E-4731-B35F-01965E6FC08F}" destId="{86FE8D1E-25B0-40D9-A830-5BD9EFF782EB}" srcOrd="0" destOrd="0" presId="urn:microsoft.com/office/officeart/2005/8/layout/rings+Icon"/>
    <dgm:cxn modelId="{894114A5-7712-459A-8CB3-86EA017FAAEE}" srcId="{704CD356-95A1-4C29-BA31-8829397A7AE1}" destId="{FC72AD9D-794D-47E1-9C9A-CCB7E7BB882E}" srcOrd="1" destOrd="0" parTransId="{D46BF795-EC0F-474E-9914-84AD8279C48A}" sibTransId="{BB52D43A-6DF6-472A-A5A7-3C3BE560E1D0}"/>
    <dgm:cxn modelId="{C1009B85-AB22-4F7F-AE31-61B6973A99E9}" type="presOf" srcId="{704CD356-95A1-4C29-BA31-8829397A7AE1}" destId="{735BFA0D-056E-48AE-9756-CE61E69C1825}" srcOrd="0" destOrd="0" presId="urn:microsoft.com/office/officeart/2005/8/layout/rings+Icon"/>
    <dgm:cxn modelId="{E0A909FB-5AFA-4D54-AB33-4EA81F69A6B5}" type="presParOf" srcId="{735BFA0D-056E-48AE-9756-CE61E69C1825}" destId="{53AD683D-8695-44D8-9DD2-12481F4A2468}" srcOrd="0" destOrd="0" presId="urn:microsoft.com/office/officeart/2005/8/layout/rings+Icon"/>
    <dgm:cxn modelId="{522F65F7-9591-4D2F-AE0E-404E3A44CB30}" type="presParOf" srcId="{735BFA0D-056E-48AE-9756-CE61E69C1825}" destId="{140907A2-32FC-4ECB-9189-04296A9A4B5B}" srcOrd="1" destOrd="0" presId="urn:microsoft.com/office/officeart/2005/8/layout/rings+Icon"/>
    <dgm:cxn modelId="{03DFDFA8-1F3C-453A-B45B-5D20B1BDA547}" type="presParOf" srcId="{735BFA0D-056E-48AE-9756-CE61E69C1825}" destId="{FC59DCCE-E52E-4023-BD8C-8C61FB49F4A7}" srcOrd="2" destOrd="0" presId="urn:microsoft.com/office/officeart/2005/8/layout/rings+Icon"/>
    <dgm:cxn modelId="{A4904707-B446-4386-9E9A-C4493EF96CB4}" type="presParOf" srcId="{735BFA0D-056E-48AE-9756-CE61E69C1825}" destId="{86FE8D1E-25B0-40D9-A830-5BD9EFF782EB}" srcOrd="3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04CD356-95A1-4C29-BA31-8829397A7AE1}" type="doc">
      <dgm:prSet loTypeId="urn:microsoft.com/office/officeart/2005/8/layout/rings+Icon" loCatId="officeonline" qsTypeId="urn:microsoft.com/office/officeart/2005/8/quickstyle/simple1#3" qsCatId="simple" csTypeId="urn:microsoft.com/office/officeart/2005/8/colors/colorful5" csCatId="colorful" phldr="1"/>
      <dgm:spPr/>
    </dgm:pt>
    <dgm:pt modelId="{01262902-16F8-4340-BD63-6183F91F99EA}">
      <dgm:prSet phldrT="[Text]" custT="1"/>
      <dgm:spPr/>
      <dgm:t>
        <a:bodyPr/>
        <a:lstStyle/>
        <a:p>
          <a:r>
            <a:rPr lang="ro-RO" sz="1400" baseline="0" dirty="0" smtClean="0"/>
            <a:t>ICT</a:t>
          </a:r>
          <a:endParaRPr lang="en-GB" sz="1400" baseline="0" dirty="0"/>
        </a:p>
      </dgm:t>
    </dgm:pt>
    <dgm:pt modelId="{19883E7B-E871-4BD3-AEAD-3245FED4512C}" type="parTrans" cxnId="{63617BDD-A906-4175-B1DF-DC0F9C5ED33E}">
      <dgm:prSet/>
      <dgm:spPr/>
      <dgm:t>
        <a:bodyPr/>
        <a:lstStyle/>
        <a:p>
          <a:endParaRPr lang="en-GB"/>
        </a:p>
      </dgm:t>
    </dgm:pt>
    <dgm:pt modelId="{8325884B-898F-4A35-949E-F90381800588}" type="sibTrans" cxnId="{63617BDD-A906-4175-B1DF-DC0F9C5ED33E}">
      <dgm:prSet/>
      <dgm:spPr/>
      <dgm:t>
        <a:bodyPr/>
        <a:lstStyle/>
        <a:p>
          <a:endParaRPr lang="en-GB"/>
        </a:p>
      </dgm:t>
    </dgm:pt>
    <dgm:pt modelId="{73A71435-C30B-4A4D-8F4F-7176A9BDE43F}">
      <dgm:prSet phldrT="[Text]"/>
      <dgm:spPr/>
      <dgm:t>
        <a:bodyPr/>
        <a:lstStyle/>
        <a:p>
          <a:r>
            <a:rPr lang="ro-RO" dirty="0" smtClean="0"/>
            <a:t>Spatiu</a:t>
          </a:r>
          <a:endParaRPr lang="en-GB" dirty="0"/>
        </a:p>
      </dgm:t>
    </dgm:pt>
    <dgm:pt modelId="{CD674F60-1D89-4A0D-9FB7-2D5E42789F59}" type="parTrans" cxnId="{DEDE812B-12CD-4593-BEAF-B3012E46F669}">
      <dgm:prSet/>
      <dgm:spPr/>
      <dgm:t>
        <a:bodyPr/>
        <a:lstStyle/>
        <a:p>
          <a:endParaRPr lang="en-GB"/>
        </a:p>
      </dgm:t>
    </dgm:pt>
    <dgm:pt modelId="{BE73CE01-248E-46DD-8494-5CA4D84ADA2B}" type="sibTrans" cxnId="{DEDE812B-12CD-4593-BEAF-B3012E46F669}">
      <dgm:prSet/>
      <dgm:spPr/>
      <dgm:t>
        <a:bodyPr/>
        <a:lstStyle/>
        <a:p>
          <a:endParaRPr lang="en-GB"/>
        </a:p>
      </dgm:t>
    </dgm:pt>
    <dgm:pt modelId="{E3E02D46-E82E-4731-B35F-01965E6FC08F}">
      <dgm:prSet phldrT="[Text]"/>
      <dgm:spPr/>
      <dgm:t>
        <a:bodyPr/>
        <a:lstStyle/>
        <a:p>
          <a:r>
            <a:rPr lang="ro-RO" dirty="0" smtClean="0"/>
            <a:t>IMM si inovarea </a:t>
          </a:r>
          <a:endParaRPr lang="en-GB" dirty="0"/>
        </a:p>
      </dgm:t>
    </dgm:pt>
    <dgm:pt modelId="{B5527FA8-B380-49C9-8E3F-ADE66971047C}" type="parTrans" cxnId="{F6B417A8-F144-43C2-9464-89A42ADDE4ED}">
      <dgm:prSet/>
      <dgm:spPr/>
      <dgm:t>
        <a:bodyPr/>
        <a:lstStyle/>
        <a:p>
          <a:endParaRPr lang="en-GB"/>
        </a:p>
      </dgm:t>
    </dgm:pt>
    <dgm:pt modelId="{0D634F87-A3FF-4BD2-8C26-C9F7E6252800}" type="sibTrans" cxnId="{F6B417A8-F144-43C2-9464-89A42ADDE4ED}">
      <dgm:prSet/>
      <dgm:spPr/>
      <dgm:t>
        <a:bodyPr/>
        <a:lstStyle/>
        <a:p>
          <a:endParaRPr lang="en-GB"/>
        </a:p>
      </dgm:t>
    </dgm:pt>
    <dgm:pt modelId="{FC72AD9D-794D-47E1-9C9A-CCB7E7BB882E}">
      <dgm:prSet phldrT="[Text]"/>
      <dgm:spPr/>
      <dgm:t>
        <a:bodyPr/>
        <a:lstStyle/>
        <a:p>
          <a:r>
            <a:rPr lang="ro-RO" dirty="0" smtClean="0"/>
            <a:t>Nano(bio) tehnologii </a:t>
          </a:r>
          <a:endParaRPr lang="en-GB" dirty="0"/>
        </a:p>
      </dgm:t>
    </dgm:pt>
    <dgm:pt modelId="{BB52D43A-6DF6-472A-A5A7-3C3BE560E1D0}" type="sibTrans" cxnId="{894114A5-7712-459A-8CB3-86EA017FAAEE}">
      <dgm:prSet/>
      <dgm:spPr/>
      <dgm:t>
        <a:bodyPr/>
        <a:lstStyle/>
        <a:p>
          <a:endParaRPr lang="en-GB"/>
        </a:p>
      </dgm:t>
    </dgm:pt>
    <dgm:pt modelId="{D46BF795-EC0F-474E-9914-84AD8279C48A}" type="parTrans" cxnId="{894114A5-7712-459A-8CB3-86EA017FAAEE}">
      <dgm:prSet/>
      <dgm:spPr/>
      <dgm:t>
        <a:bodyPr/>
        <a:lstStyle/>
        <a:p>
          <a:endParaRPr lang="en-GB"/>
        </a:p>
      </dgm:t>
    </dgm:pt>
    <dgm:pt modelId="{735BFA0D-056E-48AE-9756-CE61E69C1825}" type="pres">
      <dgm:prSet presAssocID="{704CD356-95A1-4C29-BA31-8829397A7AE1}" presName="Name0" presStyleCnt="0">
        <dgm:presLayoutVars>
          <dgm:chMax val="7"/>
          <dgm:dir/>
          <dgm:resizeHandles val="exact"/>
        </dgm:presLayoutVars>
      </dgm:prSet>
      <dgm:spPr/>
    </dgm:pt>
    <dgm:pt modelId="{53AD683D-8695-44D8-9DD2-12481F4A2468}" type="pres">
      <dgm:prSet presAssocID="{704CD356-95A1-4C29-BA31-8829397A7AE1}" presName="ellipse1" presStyleLbl="vennNode1" presStyleIdx="0" presStyleCnt="4" custLinFactNeighborX="6989" custLinFactNeighborY="438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40907A2-32FC-4ECB-9189-04296A9A4B5B}" type="pres">
      <dgm:prSet presAssocID="{704CD356-95A1-4C29-BA31-8829397A7AE1}" presName="ellipse2" presStyleLbl="venn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C59DCCE-E52E-4023-BD8C-8C61FB49F4A7}" type="pres">
      <dgm:prSet presAssocID="{704CD356-95A1-4C29-BA31-8829397A7AE1}" presName="ellipse3" presStyleLbl="vennNode1" presStyleIdx="2" presStyleCnt="4" custLinFactNeighborX="-4481" custLinFactNeighborY="34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6FE8D1E-25B0-40D9-A830-5BD9EFF782EB}" type="pres">
      <dgm:prSet presAssocID="{704CD356-95A1-4C29-BA31-8829397A7AE1}" presName="ellipse4" presStyleLbl="vennNode1" presStyleIdx="3" presStyleCnt="4" custLinFactNeighborX="-1847" custLinFactNeighborY="-1822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0D0B93E5-661F-4D3A-AC34-14E72292BB7E}" type="presOf" srcId="{704CD356-95A1-4C29-BA31-8829397A7AE1}" destId="{735BFA0D-056E-48AE-9756-CE61E69C1825}" srcOrd="0" destOrd="0" presId="urn:microsoft.com/office/officeart/2005/8/layout/rings+Icon"/>
    <dgm:cxn modelId="{C173BF71-5EAC-4061-9926-678244D2544A}" type="presOf" srcId="{01262902-16F8-4340-BD63-6183F91F99EA}" destId="{53AD683D-8695-44D8-9DD2-12481F4A2468}" srcOrd="0" destOrd="0" presId="urn:microsoft.com/office/officeart/2005/8/layout/rings+Icon"/>
    <dgm:cxn modelId="{AEE97A28-6FBA-45E1-AE6B-AAC625046E79}" type="presOf" srcId="{E3E02D46-E82E-4731-B35F-01965E6FC08F}" destId="{86FE8D1E-25B0-40D9-A830-5BD9EFF782EB}" srcOrd="0" destOrd="0" presId="urn:microsoft.com/office/officeart/2005/8/layout/rings+Icon"/>
    <dgm:cxn modelId="{63617BDD-A906-4175-B1DF-DC0F9C5ED33E}" srcId="{704CD356-95A1-4C29-BA31-8829397A7AE1}" destId="{01262902-16F8-4340-BD63-6183F91F99EA}" srcOrd="0" destOrd="0" parTransId="{19883E7B-E871-4BD3-AEAD-3245FED4512C}" sibTransId="{8325884B-898F-4A35-949E-F90381800588}"/>
    <dgm:cxn modelId="{0FFC1A49-22B0-4585-91CB-DC4895452792}" type="presOf" srcId="{73A71435-C30B-4A4D-8F4F-7176A9BDE43F}" destId="{FC59DCCE-E52E-4023-BD8C-8C61FB49F4A7}" srcOrd="0" destOrd="0" presId="urn:microsoft.com/office/officeart/2005/8/layout/rings+Icon"/>
    <dgm:cxn modelId="{F6B417A8-F144-43C2-9464-89A42ADDE4ED}" srcId="{704CD356-95A1-4C29-BA31-8829397A7AE1}" destId="{E3E02D46-E82E-4731-B35F-01965E6FC08F}" srcOrd="3" destOrd="0" parTransId="{B5527FA8-B380-49C9-8E3F-ADE66971047C}" sibTransId="{0D634F87-A3FF-4BD2-8C26-C9F7E6252800}"/>
    <dgm:cxn modelId="{DFB5DECF-094C-491E-874E-440CE4324991}" type="presOf" srcId="{FC72AD9D-794D-47E1-9C9A-CCB7E7BB882E}" destId="{140907A2-32FC-4ECB-9189-04296A9A4B5B}" srcOrd="0" destOrd="0" presId="urn:microsoft.com/office/officeart/2005/8/layout/rings+Icon"/>
    <dgm:cxn modelId="{DEDE812B-12CD-4593-BEAF-B3012E46F669}" srcId="{704CD356-95A1-4C29-BA31-8829397A7AE1}" destId="{73A71435-C30B-4A4D-8F4F-7176A9BDE43F}" srcOrd="2" destOrd="0" parTransId="{CD674F60-1D89-4A0D-9FB7-2D5E42789F59}" sibTransId="{BE73CE01-248E-46DD-8494-5CA4D84ADA2B}"/>
    <dgm:cxn modelId="{894114A5-7712-459A-8CB3-86EA017FAAEE}" srcId="{704CD356-95A1-4C29-BA31-8829397A7AE1}" destId="{FC72AD9D-794D-47E1-9C9A-CCB7E7BB882E}" srcOrd="1" destOrd="0" parTransId="{D46BF795-EC0F-474E-9914-84AD8279C48A}" sibTransId="{BB52D43A-6DF6-472A-A5A7-3C3BE560E1D0}"/>
    <dgm:cxn modelId="{C8EA5EC0-F3FD-4864-AA46-E6584BFE8D7D}" type="presParOf" srcId="{735BFA0D-056E-48AE-9756-CE61E69C1825}" destId="{53AD683D-8695-44D8-9DD2-12481F4A2468}" srcOrd="0" destOrd="0" presId="urn:microsoft.com/office/officeart/2005/8/layout/rings+Icon"/>
    <dgm:cxn modelId="{A65A4D54-FE94-42B7-9BDD-B0D28DE24101}" type="presParOf" srcId="{735BFA0D-056E-48AE-9756-CE61E69C1825}" destId="{140907A2-32FC-4ECB-9189-04296A9A4B5B}" srcOrd="1" destOrd="0" presId="urn:microsoft.com/office/officeart/2005/8/layout/rings+Icon"/>
    <dgm:cxn modelId="{9EC1A29C-11A1-4516-8239-C8DBE4768ACC}" type="presParOf" srcId="{735BFA0D-056E-48AE-9756-CE61E69C1825}" destId="{FC59DCCE-E52E-4023-BD8C-8C61FB49F4A7}" srcOrd="2" destOrd="0" presId="urn:microsoft.com/office/officeart/2005/8/layout/rings+Icon"/>
    <dgm:cxn modelId="{466E4A1C-EE7C-42B5-94D9-C68C3FB1E9A6}" type="presParOf" srcId="{735BFA0D-056E-48AE-9756-CE61E69C1825}" destId="{86FE8D1E-25B0-40D9-A830-5BD9EFF782EB}" srcOrd="3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04CD356-95A1-4C29-BA31-8829397A7AE1}" type="doc">
      <dgm:prSet loTypeId="urn:microsoft.com/office/officeart/2005/8/layout/rings+Icon" loCatId="officeonline" qsTypeId="urn:microsoft.com/office/officeart/2005/8/quickstyle/simple1#3" qsCatId="simple" csTypeId="urn:microsoft.com/office/officeart/2005/8/colors/colorful5" csCatId="colorful" phldr="1"/>
      <dgm:spPr/>
    </dgm:pt>
    <dgm:pt modelId="{01262902-16F8-4340-BD63-6183F91F99EA}">
      <dgm:prSet phldrT="[Text]" custT="1"/>
      <dgm:spPr/>
      <dgm:t>
        <a:bodyPr/>
        <a:lstStyle/>
        <a:p>
          <a:r>
            <a:rPr lang="vi-VN" sz="900" baseline="0" dirty="0" smtClean="0"/>
            <a:t>Securitate alimentară, </a:t>
          </a:r>
          <a:endParaRPr lang="en-US" sz="900" baseline="0" dirty="0" smtClean="0"/>
        </a:p>
        <a:p>
          <a:r>
            <a:rPr lang="it-IT" sz="900" baseline="0" dirty="0" smtClean="0"/>
            <a:t>agricultura și silvicultura durabile, cercetarea marină, </a:t>
          </a:r>
          <a:endParaRPr lang="en-US" sz="900" baseline="0" dirty="0" smtClean="0"/>
        </a:p>
        <a:p>
          <a:r>
            <a:rPr lang="vi-VN" sz="900" baseline="0" dirty="0" smtClean="0"/>
            <a:t>maritimă</a:t>
          </a:r>
          <a:endParaRPr lang="en-GB" sz="900" baseline="0" dirty="0"/>
        </a:p>
      </dgm:t>
    </dgm:pt>
    <dgm:pt modelId="{19883E7B-E871-4BD3-AEAD-3245FED4512C}" type="parTrans" cxnId="{63617BDD-A906-4175-B1DF-DC0F9C5ED33E}">
      <dgm:prSet/>
      <dgm:spPr/>
      <dgm:t>
        <a:bodyPr/>
        <a:lstStyle/>
        <a:p>
          <a:endParaRPr lang="en-GB"/>
        </a:p>
      </dgm:t>
    </dgm:pt>
    <dgm:pt modelId="{8325884B-898F-4A35-949E-F90381800588}" type="sibTrans" cxnId="{63617BDD-A906-4175-B1DF-DC0F9C5ED33E}">
      <dgm:prSet/>
      <dgm:spPr/>
      <dgm:t>
        <a:bodyPr/>
        <a:lstStyle/>
        <a:p>
          <a:endParaRPr lang="en-GB"/>
        </a:p>
      </dgm:t>
    </dgm:pt>
    <dgm:pt modelId="{FC72AD9D-794D-47E1-9C9A-CCB7E7BB882E}">
      <dgm:prSet phldrT="[Text]"/>
      <dgm:spPr/>
      <dgm:t>
        <a:bodyPr/>
        <a:lstStyle/>
        <a:p>
          <a:r>
            <a:rPr lang="en-US" dirty="0" smtClean="0"/>
            <a:t>Transporturi </a:t>
          </a:r>
          <a:r>
            <a:rPr lang="en-US" dirty="0" err="1" smtClean="0"/>
            <a:t>inteligente</a:t>
          </a:r>
          <a:r>
            <a:rPr lang="en-US" dirty="0" smtClean="0"/>
            <a:t>, </a:t>
          </a:r>
          <a:r>
            <a:rPr lang="en-US" dirty="0" err="1" smtClean="0"/>
            <a:t>ecologice</a:t>
          </a:r>
          <a:r>
            <a:rPr lang="en-US" dirty="0" smtClean="0"/>
            <a:t> </a:t>
          </a:r>
          <a:r>
            <a:rPr lang="en-US" dirty="0" err="1" smtClean="0"/>
            <a:t>și</a:t>
          </a:r>
          <a:r>
            <a:rPr lang="en-US" dirty="0" smtClean="0"/>
            <a:t> inte­grate</a:t>
          </a:r>
          <a:endParaRPr lang="en-GB" dirty="0"/>
        </a:p>
      </dgm:t>
    </dgm:pt>
    <dgm:pt modelId="{BB52D43A-6DF6-472A-A5A7-3C3BE560E1D0}" type="sibTrans" cxnId="{894114A5-7712-459A-8CB3-86EA017FAAEE}">
      <dgm:prSet/>
      <dgm:spPr/>
      <dgm:t>
        <a:bodyPr/>
        <a:lstStyle/>
        <a:p>
          <a:endParaRPr lang="en-GB"/>
        </a:p>
      </dgm:t>
    </dgm:pt>
    <dgm:pt modelId="{D46BF795-EC0F-474E-9914-84AD8279C48A}" type="parTrans" cxnId="{894114A5-7712-459A-8CB3-86EA017FAAEE}">
      <dgm:prSet/>
      <dgm:spPr/>
      <dgm:t>
        <a:bodyPr/>
        <a:lstStyle/>
        <a:p>
          <a:endParaRPr lang="en-GB"/>
        </a:p>
      </dgm:t>
    </dgm:pt>
    <dgm:pt modelId="{14A96514-505A-4495-AA65-2A421D6F7CD5}">
      <dgm:prSet custT="1"/>
      <dgm:spPr/>
      <dgm:t>
        <a:bodyPr/>
        <a:lstStyle/>
        <a:p>
          <a:r>
            <a:rPr lang="ro-RO" sz="1100" baseline="0" dirty="0" smtClean="0"/>
            <a:t>Surse de </a:t>
          </a:r>
          <a:r>
            <a:rPr lang="en-US" sz="1100" baseline="0" dirty="0" err="1" smtClean="0"/>
            <a:t>energie</a:t>
          </a:r>
          <a:r>
            <a:rPr lang="en-US" sz="1100" baseline="0" dirty="0" smtClean="0"/>
            <a:t> sigure, ecologice </a:t>
          </a:r>
          <a:r>
            <a:rPr lang="en-US" sz="1100" baseline="0" dirty="0" err="1" smtClean="0"/>
            <a:t>și</a:t>
          </a:r>
          <a:r>
            <a:rPr lang="en-US" sz="1100" baseline="0" dirty="0" smtClean="0"/>
            <a:t> </a:t>
          </a:r>
          <a:r>
            <a:rPr lang="en-US" sz="1100" baseline="0" dirty="0" err="1" smtClean="0"/>
            <a:t>eficient</a:t>
          </a:r>
          <a:r>
            <a:rPr lang="en-US" sz="1400" baseline="0" dirty="0" err="1" smtClean="0"/>
            <a:t>e</a:t>
          </a:r>
          <a:endParaRPr lang="en-US" sz="1400" baseline="0" dirty="0" smtClean="0"/>
        </a:p>
      </dgm:t>
    </dgm:pt>
    <dgm:pt modelId="{E45360E5-1F16-45AD-B825-D55CF087AAD4}" type="parTrans" cxnId="{0174C6BB-9453-46D6-865C-189C01BDB523}">
      <dgm:prSet/>
      <dgm:spPr/>
      <dgm:t>
        <a:bodyPr/>
        <a:lstStyle/>
        <a:p>
          <a:endParaRPr lang="en-US"/>
        </a:p>
      </dgm:t>
    </dgm:pt>
    <dgm:pt modelId="{0B2E3D2A-22A4-4EE7-AC57-5A0DF0DCF92B}" type="sibTrans" cxnId="{0174C6BB-9453-46D6-865C-189C01BDB523}">
      <dgm:prSet/>
      <dgm:spPr/>
      <dgm:t>
        <a:bodyPr/>
        <a:lstStyle/>
        <a:p>
          <a:endParaRPr lang="en-US"/>
        </a:p>
      </dgm:t>
    </dgm:pt>
    <dgm:pt modelId="{735BFA0D-056E-48AE-9756-CE61E69C1825}" type="pres">
      <dgm:prSet presAssocID="{704CD356-95A1-4C29-BA31-8829397A7AE1}" presName="Name0" presStyleCnt="0">
        <dgm:presLayoutVars>
          <dgm:chMax val="7"/>
          <dgm:dir/>
          <dgm:resizeHandles val="exact"/>
        </dgm:presLayoutVars>
      </dgm:prSet>
      <dgm:spPr/>
    </dgm:pt>
    <dgm:pt modelId="{53AD683D-8695-44D8-9DD2-12481F4A2468}" type="pres">
      <dgm:prSet presAssocID="{704CD356-95A1-4C29-BA31-8829397A7AE1}" presName="ellipse1" presStyleLbl="vennNode1" presStyleIdx="0" presStyleCnt="3" custLinFactY="-100000" custLinFactNeighborX="49211" custLinFactNeighborY="-10140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40907A2-32FC-4ECB-9189-04296A9A4B5B}" type="pres">
      <dgm:prSet presAssocID="{704CD356-95A1-4C29-BA31-8829397A7AE1}" presName="ellipse2" presStyleLbl="vennNode1" presStyleIdx="1" presStyleCnt="3" custLinFactNeighborX="-60898" custLinFactNeighborY="9744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FC59DCCE-E52E-4023-BD8C-8C61FB49F4A7}" type="pres">
      <dgm:prSet presAssocID="{704CD356-95A1-4C29-BA31-8829397A7AE1}" presName="ellipse3" presStyleLbl="vennNode1" presStyleIdx="2" presStyleCnt="3" custLinFactY="100000" custLinFactNeighborX="14576" custLinFactNeighborY="12670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94114A5-7712-459A-8CB3-86EA017FAAEE}" srcId="{704CD356-95A1-4C29-BA31-8829397A7AE1}" destId="{FC72AD9D-794D-47E1-9C9A-CCB7E7BB882E}" srcOrd="2" destOrd="0" parTransId="{D46BF795-EC0F-474E-9914-84AD8279C48A}" sibTransId="{BB52D43A-6DF6-472A-A5A7-3C3BE560E1D0}"/>
    <dgm:cxn modelId="{0174C6BB-9453-46D6-865C-189C01BDB523}" srcId="{704CD356-95A1-4C29-BA31-8829397A7AE1}" destId="{14A96514-505A-4495-AA65-2A421D6F7CD5}" srcOrd="1" destOrd="0" parTransId="{E45360E5-1F16-45AD-B825-D55CF087AAD4}" sibTransId="{0B2E3D2A-22A4-4EE7-AC57-5A0DF0DCF92B}"/>
    <dgm:cxn modelId="{FE9D1B5F-4828-4BEB-9FA7-E855488884BE}" type="presOf" srcId="{01262902-16F8-4340-BD63-6183F91F99EA}" destId="{53AD683D-8695-44D8-9DD2-12481F4A2468}" srcOrd="0" destOrd="0" presId="urn:microsoft.com/office/officeart/2005/8/layout/rings+Icon"/>
    <dgm:cxn modelId="{9DDDE155-30AC-4B3F-8C3D-405039AEE220}" type="presOf" srcId="{704CD356-95A1-4C29-BA31-8829397A7AE1}" destId="{735BFA0D-056E-48AE-9756-CE61E69C1825}" srcOrd="0" destOrd="0" presId="urn:microsoft.com/office/officeart/2005/8/layout/rings+Icon"/>
    <dgm:cxn modelId="{69F41877-762F-4AC1-8CE6-B17391B83E05}" type="presOf" srcId="{14A96514-505A-4495-AA65-2A421D6F7CD5}" destId="{140907A2-32FC-4ECB-9189-04296A9A4B5B}" srcOrd="0" destOrd="0" presId="urn:microsoft.com/office/officeart/2005/8/layout/rings+Icon"/>
    <dgm:cxn modelId="{63617BDD-A906-4175-B1DF-DC0F9C5ED33E}" srcId="{704CD356-95A1-4C29-BA31-8829397A7AE1}" destId="{01262902-16F8-4340-BD63-6183F91F99EA}" srcOrd="0" destOrd="0" parTransId="{19883E7B-E871-4BD3-AEAD-3245FED4512C}" sibTransId="{8325884B-898F-4A35-949E-F90381800588}"/>
    <dgm:cxn modelId="{51E66EF3-69FD-44C6-BBEB-C5BBA63DD8E3}" type="presOf" srcId="{FC72AD9D-794D-47E1-9C9A-CCB7E7BB882E}" destId="{FC59DCCE-E52E-4023-BD8C-8C61FB49F4A7}" srcOrd="0" destOrd="0" presId="urn:microsoft.com/office/officeart/2005/8/layout/rings+Icon"/>
    <dgm:cxn modelId="{5A5ACB44-1C8A-4EAA-95DB-4B27C6E6E9C3}" type="presParOf" srcId="{735BFA0D-056E-48AE-9756-CE61E69C1825}" destId="{53AD683D-8695-44D8-9DD2-12481F4A2468}" srcOrd="0" destOrd="0" presId="urn:microsoft.com/office/officeart/2005/8/layout/rings+Icon"/>
    <dgm:cxn modelId="{28E61FAA-7D58-4F5F-8904-77E6CE391D5C}" type="presParOf" srcId="{735BFA0D-056E-48AE-9756-CE61E69C1825}" destId="{140907A2-32FC-4ECB-9189-04296A9A4B5B}" srcOrd="1" destOrd="0" presId="urn:microsoft.com/office/officeart/2005/8/layout/rings+Icon"/>
    <dgm:cxn modelId="{DF772090-93BB-46EF-9D51-51DF6EA0FFAE}" type="presParOf" srcId="{735BFA0D-056E-48AE-9756-CE61E69C1825}" destId="{FC59DCCE-E52E-4023-BD8C-8C61FB49F4A7}" srcOrd="2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04CD356-95A1-4C29-BA31-8829397A7AE1}" type="doc">
      <dgm:prSet loTypeId="urn:microsoft.com/office/officeart/2005/8/layout/rings+Icon" loCatId="officeonline" qsTypeId="urn:microsoft.com/office/officeart/2005/8/quickstyle/simple1#3" qsCatId="simple" csTypeId="urn:microsoft.com/office/officeart/2005/8/colors/colorful5" csCatId="colorful" phldr="1"/>
      <dgm:spPr/>
    </dgm:pt>
    <dgm:pt modelId="{73A71435-C30B-4A4D-8F4F-7176A9BDE43F}">
      <dgm:prSet phldrT="[Text]"/>
      <dgm:spPr/>
      <dgm:t>
        <a:bodyPr/>
        <a:lstStyle/>
        <a:p>
          <a:r>
            <a:rPr lang="vi-VN" dirty="0" smtClean="0"/>
            <a:t>Societăți sigure ‒ protecția libertății și a securității </a:t>
          </a:r>
          <a:endParaRPr lang="en-US" dirty="0" smtClean="0"/>
        </a:p>
        <a:p>
          <a:r>
            <a:rPr lang="vi-VN" dirty="0" smtClean="0"/>
            <a:t>Europei și a cetățenilor săi</a:t>
          </a:r>
          <a:endParaRPr lang="en-GB" dirty="0"/>
        </a:p>
      </dgm:t>
    </dgm:pt>
    <dgm:pt modelId="{CD674F60-1D89-4A0D-9FB7-2D5E42789F59}" type="parTrans" cxnId="{DEDE812B-12CD-4593-BEAF-B3012E46F669}">
      <dgm:prSet/>
      <dgm:spPr/>
      <dgm:t>
        <a:bodyPr/>
        <a:lstStyle/>
        <a:p>
          <a:endParaRPr lang="en-GB"/>
        </a:p>
      </dgm:t>
    </dgm:pt>
    <dgm:pt modelId="{BE73CE01-248E-46DD-8494-5CA4D84ADA2B}" type="sibTrans" cxnId="{DEDE812B-12CD-4593-BEAF-B3012E46F669}">
      <dgm:prSet/>
      <dgm:spPr/>
      <dgm:t>
        <a:bodyPr/>
        <a:lstStyle/>
        <a:p>
          <a:endParaRPr lang="en-GB"/>
        </a:p>
      </dgm:t>
    </dgm:pt>
    <dgm:pt modelId="{BFE285E6-9D51-423D-83F1-74AD2D677672}">
      <dgm:prSet custT="1"/>
      <dgm:spPr/>
      <dgm:t>
        <a:bodyPr/>
        <a:lstStyle/>
        <a:p>
          <a:r>
            <a:rPr lang="en-US" sz="900" baseline="0" dirty="0" smtClean="0"/>
            <a:t>Europa </a:t>
          </a:r>
          <a:r>
            <a:rPr lang="en-US" sz="900" baseline="0" dirty="0" err="1" smtClean="0"/>
            <a:t>într</a:t>
          </a:r>
          <a:r>
            <a:rPr lang="en-US" sz="900" baseline="0" dirty="0" smtClean="0"/>
            <a:t>-o </a:t>
          </a:r>
          <a:r>
            <a:rPr lang="en-US" sz="900" baseline="0" dirty="0" err="1" smtClean="0"/>
            <a:t>lume</a:t>
          </a:r>
          <a:r>
            <a:rPr lang="en-US" sz="900" baseline="0" dirty="0" smtClean="0"/>
            <a:t> </a:t>
          </a:r>
          <a:r>
            <a:rPr lang="en-US" sz="900" baseline="0" dirty="0" err="1" smtClean="0"/>
            <a:t>în</a:t>
          </a:r>
          <a:r>
            <a:rPr lang="en-US" sz="900" baseline="0" dirty="0" smtClean="0"/>
            <a:t> </a:t>
          </a:r>
          <a:r>
            <a:rPr lang="it-IT" sz="900" baseline="0" dirty="0" smtClean="0"/>
            <a:t>schimbare ‒ societăți favorabile incluziunii, inovatoare și </a:t>
          </a:r>
          <a:endParaRPr lang="en-US" sz="900" baseline="0" dirty="0" smtClean="0"/>
        </a:p>
        <a:p>
          <a:r>
            <a:rPr lang="en-US" sz="900" baseline="0" dirty="0" err="1" smtClean="0"/>
            <a:t>reflexiv</a:t>
          </a:r>
          <a:r>
            <a:rPr lang="ro-RO" sz="900" baseline="0" dirty="0" smtClean="0"/>
            <a:t>e</a:t>
          </a:r>
          <a:endParaRPr lang="en-US" sz="900" baseline="0" dirty="0" smtClean="0"/>
        </a:p>
      </dgm:t>
    </dgm:pt>
    <dgm:pt modelId="{3BF6AB7A-94F0-4214-A51B-95D020085CCD}" type="parTrans" cxnId="{497D951C-9FC8-49DB-9D32-8C535F32A8C8}">
      <dgm:prSet/>
      <dgm:spPr/>
      <dgm:t>
        <a:bodyPr/>
        <a:lstStyle/>
        <a:p>
          <a:endParaRPr lang="en-US"/>
        </a:p>
      </dgm:t>
    </dgm:pt>
    <dgm:pt modelId="{C77F9FC2-EAC7-4ADE-9288-6190E20A664A}" type="sibTrans" cxnId="{497D951C-9FC8-49DB-9D32-8C535F32A8C8}">
      <dgm:prSet/>
      <dgm:spPr/>
      <dgm:t>
        <a:bodyPr/>
        <a:lstStyle/>
        <a:p>
          <a:endParaRPr lang="en-US"/>
        </a:p>
      </dgm:t>
    </dgm:pt>
    <dgm:pt modelId="{735BFA0D-056E-48AE-9756-CE61E69C1825}" type="pres">
      <dgm:prSet presAssocID="{704CD356-95A1-4C29-BA31-8829397A7AE1}" presName="Name0" presStyleCnt="0">
        <dgm:presLayoutVars>
          <dgm:chMax val="7"/>
          <dgm:dir/>
          <dgm:resizeHandles val="exact"/>
        </dgm:presLayoutVars>
      </dgm:prSet>
      <dgm:spPr/>
    </dgm:pt>
    <dgm:pt modelId="{53AD683D-8695-44D8-9DD2-12481F4A2468}" type="pres">
      <dgm:prSet presAssocID="{704CD356-95A1-4C29-BA31-8829397A7AE1}" presName="ellipse1" presStyleLbl="vennNode1" presStyleIdx="0" presStyleCnt="2" custLinFactX="8015" custLinFactNeighborX="100000" custLinFactNeighborY="-5231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40907A2-32FC-4ECB-9189-04296A9A4B5B}" type="pres">
      <dgm:prSet presAssocID="{704CD356-95A1-4C29-BA31-8829397A7AE1}" presName="ellipse2" presStyleLbl="vennNode1" presStyleIdx="1" presStyleCnt="2" custLinFactY="19694" custLinFactNeighborX="-64474" custLinFactNeighborY="10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EDE812B-12CD-4593-BEAF-B3012E46F669}" srcId="{704CD356-95A1-4C29-BA31-8829397A7AE1}" destId="{73A71435-C30B-4A4D-8F4F-7176A9BDE43F}" srcOrd="1" destOrd="0" parTransId="{CD674F60-1D89-4A0D-9FB7-2D5E42789F59}" sibTransId="{BE73CE01-248E-46DD-8494-5CA4D84ADA2B}"/>
    <dgm:cxn modelId="{2725727D-F2D7-4DE4-B5FE-FAA7960795C5}" type="presOf" srcId="{BFE285E6-9D51-423D-83F1-74AD2D677672}" destId="{53AD683D-8695-44D8-9DD2-12481F4A2468}" srcOrd="0" destOrd="0" presId="urn:microsoft.com/office/officeart/2005/8/layout/rings+Icon"/>
    <dgm:cxn modelId="{497D951C-9FC8-49DB-9D32-8C535F32A8C8}" srcId="{704CD356-95A1-4C29-BA31-8829397A7AE1}" destId="{BFE285E6-9D51-423D-83F1-74AD2D677672}" srcOrd="0" destOrd="0" parTransId="{3BF6AB7A-94F0-4214-A51B-95D020085CCD}" sibTransId="{C77F9FC2-EAC7-4ADE-9288-6190E20A664A}"/>
    <dgm:cxn modelId="{6065F935-5C56-4F57-BE3C-659083366A12}" type="presOf" srcId="{704CD356-95A1-4C29-BA31-8829397A7AE1}" destId="{735BFA0D-056E-48AE-9756-CE61E69C1825}" srcOrd="0" destOrd="0" presId="urn:microsoft.com/office/officeart/2005/8/layout/rings+Icon"/>
    <dgm:cxn modelId="{0C75B786-4763-49B2-8D72-ADF0FE730997}" type="presOf" srcId="{73A71435-C30B-4A4D-8F4F-7176A9BDE43F}" destId="{140907A2-32FC-4ECB-9189-04296A9A4B5B}" srcOrd="0" destOrd="0" presId="urn:microsoft.com/office/officeart/2005/8/layout/rings+Icon"/>
    <dgm:cxn modelId="{1E1982E4-773C-44E6-983B-109250B8BB73}" type="presParOf" srcId="{735BFA0D-056E-48AE-9756-CE61E69C1825}" destId="{53AD683D-8695-44D8-9DD2-12481F4A2468}" srcOrd="0" destOrd="0" presId="urn:microsoft.com/office/officeart/2005/8/layout/rings+Icon"/>
    <dgm:cxn modelId="{84183930-6104-418C-A417-6B088E007DC3}" type="presParOf" srcId="{735BFA0D-056E-48AE-9756-CE61E69C1825}" destId="{140907A2-32FC-4ECB-9189-04296A9A4B5B}" srcOrd="1" destOrd="0" presId="urn:microsoft.com/office/officeart/2005/8/layout/rings+Icon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4B1729-BC98-42C1-9C6C-D65DCBA4358F}">
      <dsp:nvSpPr>
        <dsp:cNvPr id="0" name=""/>
        <dsp:cNvSpPr/>
      </dsp:nvSpPr>
      <dsp:spPr>
        <a:xfrm rot="5400000">
          <a:off x="3066871" y="-1848315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perspectiveFront" fov="60000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0988" lvl="1" indent="-280988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kern="12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Informare</a:t>
          </a:r>
          <a:r>
            <a:rPr lang="en-US" sz="2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o-RO" sz="2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ș</a:t>
          </a:r>
          <a:r>
            <a:rPr lang="en-US" sz="2800" b="1" kern="12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i</a:t>
          </a:r>
          <a:r>
            <a:rPr lang="en-US" sz="2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2800" b="1" kern="12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promovare</a:t>
          </a:r>
          <a:r>
            <a:rPr lang="en-US" sz="2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en-US" sz="2800" b="1" kern="1200" dirty="0" err="1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Orizont</a:t>
          </a:r>
          <a:r>
            <a:rPr lang="en-US" sz="2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 </a:t>
          </a:r>
          <a:r>
            <a:rPr lang="ro-RO" sz="2800" b="1" kern="1200" dirty="0" smtClean="0">
              <a:solidFill>
                <a:schemeClr val="tx1"/>
              </a:solidFill>
              <a:latin typeface="Arial" pitchFamily="34" charset="0"/>
              <a:cs typeface="Arial" pitchFamily="34" charset="0"/>
            </a:rPr>
            <a:t>2020</a:t>
          </a:r>
          <a:endParaRPr lang="en-US" sz="2800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1085603" y="132953"/>
        <a:ext cx="5010287" cy="1047750"/>
      </dsp:txXfrm>
    </dsp:sp>
    <dsp:sp modelId="{7E429971-BC57-430F-BB25-C0574E5E39E3}">
      <dsp:nvSpPr>
        <dsp:cNvPr id="0" name=""/>
        <dsp:cNvSpPr/>
      </dsp:nvSpPr>
      <dsp:spPr>
        <a:xfrm>
          <a:off x="109" y="0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75000"/>
                <a:shade val="85000"/>
                <a:satMod val="230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90000"/>
                <a:shade val="70000"/>
                <a:satMod val="220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65000">
              <a:schemeClr val="accent3">
                <a:hueOff val="0"/>
                <a:satOff val="0"/>
                <a:lumOff val="0"/>
                <a:alphaOff val="0"/>
                <a:tint val="90000"/>
                <a:shade val="58000"/>
                <a:satMod val="225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tint val="90000"/>
                <a:shade val="69000"/>
                <a:satMod val="22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3">
              <a:hueOff val="0"/>
              <a:satOff val="0"/>
              <a:lumOff val="0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1</a:t>
          </a:r>
          <a:endParaRPr lang="en-US" sz="4400" kern="1200" dirty="0"/>
        </a:p>
      </dsp:txBody>
      <dsp:txXfrm>
        <a:off x="53098" y="52989"/>
        <a:ext cx="979514" cy="1203709"/>
      </dsp:txXfrm>
    </dsp:sp>
    <dsp:sp modelId="{B37A5355-225B-4C6F-AED7-6C620F99EECC}">
      <dsp:nvSpPr>
        <dsp:cNvPr id="0" name=""/>
        <dsp:cNvSpPr/>
      </dsp:nvSpPr>
      <dsp:spPr>
        <a:xfrm rot="5400000">
          <a:off x="3066871" y="-473143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-3929312"/>
            <a:satOff val="5437"/>
            <a:lumOff val="-257"/>
            <a:alphaOff val="0"/>
          </a:schemeClr>
        </a:solidFill>
        <a:ln w="10000" cap="flat" cmpd="sng" algn="ctr">
          <a:solidFill>
            <a:schemeClr val="accent3">
              <a:tint val="40000"/>
              <a:alpha val="90000"/>
              <a:hueOff val="-3929312"/>
              <a:satOff val="5437"/>
              <a:lumOff val="-257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perspectiveFront" fov="60000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800" b="1" kern="1200" dirty="0" err="1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Asisten</a:t>
          </a:r>
          <a:r>
            <a:rPr lang="ro-RO" sz="2800" b="1" kern="1200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ță</a:t>
          </a:r>
          <a:r>
            <a:rPr lang="en-US" sz="2800" b="1" kern="1200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o-RO" sz="2800" b="1" kern="1200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î</a:t>
          </a:r>
          <a:r>
            <a:rPr lang="en-US" sz="2800" b="1" kern="1200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n </a:t>
          </a:r>
          <a:r>
            <a:rPr lang="en-US" sz="2800" b="1" kern="1200" dirty="0" err="1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elaborarea</a:t>
          </a:r>
          <a:r>
            <a:rPr lang="en-US" sz="2800" b="1" kern="1200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b="1" kern="1200" dirty="0" err="1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propunerilor</a:t>
          </a:r>
          <a:r>
            <a:rPr lang="en-US" sz="2800" b="1" kern="1200" dirty="0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 de </a:t>
          </a:r>
          <a:r>
            <a:rPr lang="en-US" sz="2800" b="1" kern="1200" dirty="0" err="1" smtClean="0">
              <a:effectLst/>
              <a:latin typeface="Arial" panose="020B0604020202020204" pitchFamily="34" charset="0"/>
              <a:cs typeface="Arial" panose="020B0604020202020204" pitchFamily="34" charset="0"/>
            </a:rPr>
            <a:t>proiect</a:t>
          </a:r>
          <a:endParaRPr lang="en-US" sz="2800" b="1" kern="1200" dirty="0">
            <a:effectLst/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1085603" y="1508125"/>
        <a:ext cx="5010287" cy="1047750"/>
      </dsp:txXfrm>
    </dsp:sp>
    <dsp:sp modelId="{C04276DC-EE64-470A-B8BC-09067B8045FA}">
      <dsp:nvSpPr>
        <dsp:cNvPr id="0" name=""/>
        <dsp:cNvSpPr/>
      </dsp:nvSpPr>
      <dsp:spPr>
        <a:xfrm>
          <a:off x="109" y="1377156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-4041065"/>
                <a:satOff val="7034"/>
                <a:lumOff val="-2647"/>
                <a:alphaOff val="0"/>
                <a:tint val="75000"/>
                <a:shade val="85000"/>
                <a:satMod val="230000"/>
              </a:schemeClr>
            </a:gs>
            <a:gs pos="25000">
              <a:schemeClr val="accent3">
                <a:hueOff val="-4041065"/>
                <a:satOff val="7034"/>
                <a:lumOff val="-2647"/>
                <a:alphaOff val="0"/>
                <a:tint val="90000"/>
                <a:shade val="70000"/>
                <a:satMod val="220000"/>
              </a:schemeClr>
            </a:gs>
            <a:gs pos="50000">
              <a:schemeClr val="accent3">
                <a:hueOff val="-4041065"/>
                <a:satOff val="7034"/>
                <a:lumOff val="-2647"/>
                <a:alphaOff val="0"/>
                <a:tint val="90000"/>
                <a:shade val="58000"/>
                <a:satMod val="225000"/>
              </a:schemeClr>
            </a:gs>
            <a:gs pos="65000">
              <a:schemeClr val="accent3">
                <a:hueOff val="-4041065"/>
                <a:satOff val="7034"/>
                <a:lumOff val="-2647"/>
                <a:alphaOff val="0"/>
                <a:tint val="90000"/>
                <a:shade val="58000"/>
                <a:satMod val="225000"/>
              </a:schemeClr>
            </a:gs>
            <a:gs pos="80000">
              <a:schemeClr val="accent3">
                <a:hueOff val="-4041065"/>
                <a:satOff val="7034"/>
                <a:lumOff val="-2647"/>
                <a:alphaOff val="0"/>
                <a:tint val="90000"/>
                <a:shade val="69000"/>
                <a:satMod val="220000"/>
              </a:schemeClr>
            </a:gs>
            <a:gs pos="100000">
              <a:schemeClr val="accent3">
                <a:hueOff val="-4041065"/>
                <a:satOff val="7034"/>
                <a:lumOff val="-2647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3">
              <a:hueOff val="-4041065"/>
              <a:satOff val="7034"/>
              <a:lumOff val="-2647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/>
            <a:t>2</a:t>
          </a:r>
          <a:endParaRPr lang="en-US" sz="4400" kern="1200" dirty="0"/>
        </a:p>
      </dsp:txBody>
      <dsp:txXfrm>
        <a:off x="53098" y="1430145"/>
        <a:ext cx="979514" cy="1203709"/>
      </dsp:txXfrm>
    </dsp:sp>
    <dsp:sp modelId="{C7C3E6FD-D83F-4BDA-907E-B5EE041DA931}">
      <dsp:nvSpPr>
        <dsp:cNvPr id="0" name=""/>
        <dsp:cNvSpPr/>
      </dsp:nvSpPr>
      <dsp:spPr>
        <a:xfrm rot="5400000">
          <a:off x="3066871" y="902028"/>
          <a:ext cx="1047750" cy="5010287"/>
        </a:xfrm>
        <a:prstGeom prst="rect">
          <a:avLst/>
        </a:prstGeom>
        <a:solidFill>
          <a:schemeClr val="accent3">
            <a:tint val="40000"/>
            <a:alpha val="90000"/>
            <a:hueOff val="-7858623"/>
            <a:satOff val="10875"/>
            <a:lumOff val="-514"/>
            <a:alphaOff val="0"/>
          </a:schemeClr>
        </a:solidFill>
        <a:ln w="10000" cap="flat" cmpd="sng" algn="ctr">
          <a:solidFill>
            <a:schemeClr val="accent3">
              <a:tint val="40000"/>
              <a:alpha val="90000"/>
              <a:hueOff val="-7858623"/>
              <a:satOff val="10875"/>
              <a:lumOff val="-514"/>
              <a:alphaOff val="0"/>
            </a:schemeClr>
          </a:solidFill>
          <a:prstDash val="solid"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perspectiveFront" fov="60000">
            <a:rot lat="0" lon="0" rev="0"/>
          </a:camera>
          <a:lightRig rig="threePt" dir="tl">
            <a:rot lat="0" lon="0" rev="0"/>
          </a:lightRig>
        </a:scene3d>
        <a:sp3d prstMaterial="metal">
          <a:bevelT w="10000" h="100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200" b="1" kern="1200" dirty="0" err="1" smtClean="0">
              <a:effectLst/>
            </a:rPr>
            <a:t>Sprijin</a:t>
          </a:r>
          <a:r>
            <a:rPr lang="en-US" sz="3200" b="1" kern="1200" dirty="0" smtClean="0">
              <a:effectLst/>
            </a:rPr>
            <a:t> </a:t>
          </a:r>
          <a:r>
            <a:rPr lang="ro-RO" sz="3200" b="1" kern="1200" dirty="0" smtClean="0">
              <a:effectLst/>
            </a:rPr>
            <a:t>î</a:t>
          </a:r>
          <a:r>
            <a:rPr lang="en-US" sz="3200" b="1" kern="1200" dirty="0" smtClean="0">
              <a:effectLst/>
            </a:rPr>
            <a:t>n g</a:t>
          </a:r>
          <a:r>
            <a:rPr lang="ro-RO" sz="3200" b="1" kern="1200" dirty="0" smtClean="0">
              <a:effectLst/>
            </a:rPr>
            <a:t>ă</a:t>
          </a:r>
          <a:r>
            <a:rPr lang="en-US" sz="3200" b="1" kern="1200" dirty="0" err="1" smtClean="0">
              <a:effectLst/>
            </a:rPr>
            <a:t>sirea</a:t>
          </a:r>
          <a:r>
            <a:rPr lang="en-US" sz="3200" b="1" kern="1200" dirty="0" smtClean="0">
              <a:effectLst/>
            </a:rPr>
            <a:t> de </a:t>
          </a:r>
          <a:r>
            <a:rPr lang="en-US" sz="3200" b="1" kern="1200" dirty="0" err="1" smtClean="0">
              <a:effectLst/>
            </a:rPr>
            <a:t>parteneri</a:t>
          </a:r>
          <a:r>
            <a:rPr lang="en-US" sz="3200" b="1" kern="1200" dirty="0" smtClean="0">
              <a:effectLst/>
            </a:rPr>
            <a:t> </a:t>
          </a:r>
          <a:endParaRPr lang="en-US" sz="3200" b="1" kern="1200" dirty="0">
            <a:effectLst/>
          </a:endParaRPr>
        </a:p>
      </dsp:txBody>
      <dsp:txXfrm rot="-5400000">
        <a:off x="1085603" y="2883296"/>
        <a:ext cx="5010287" cy="1047750"/>
      </dsp:txXfrm>
    </dsp:sp>
    <dsp:sp modelId="{F5034101-5B7D-4FE7-B47A-5A48CF39606B}">
      <dsp:nvSpPr>
        <dsp:cNvPr id="0" name=""/>
        <dsp:cNvSpPr/>
      </dsp:nvSpPr>
      <dsp:spPr>
        <a:xfrm>
          <a:off x="109" y="2752328"/>
          <a:ext cx="1085492" cy="1309687"/>
        </a:xfrm>
        <a:prstGeom prst="roundRect">
          <a:avLst/>
        </a:prstGeom>
        <a:gradFill rotWithShape="0">
          <a:gsLst>
            <a:gs pos="0">
              <a:schemeClr val="accent3">
                <a:hueOff val="-8082131"/>
                <a:satOff val="14068"/>
                <a:lumOff val="-5294"/>
                <a:alphaOff val="0"/>
                <a:tint val="75000"/>
                <a:shade val="85000"/>
                <a:satMod val="230000"/>
              </a:schemeClr>
            </a:gs>
            <a:gs pos="25000">
              <a:schemeClr val="accent3">
                <a:hueOff val="-8082131"/>
                <a:satOff val="14068"/>
                <a:lumOff val="-5294"/>
                <a:alphaOff val="0"/>
                <a:tint val="90000"/>
                <a:shade val="70000"/>
                <a:satMod val="220000"/>
              </a:schemeClr>
            </a:gs>
            <a:gs pos="50000">
              <a:schemeClr val="accent3">
                <a:hueOff val="-8082131"/>
                <a:satOff val="14068"/>
                <a:lumOff val="-5294"/>
                <a:alphaOff val="0"/>
                <a:tint val="90000"/>
                <a:shade val="58000"/>
                <a:satMod val="225000"/>
              </a:schemeClr>
            </a:gs>
            <a:gs pos="65000">
              <a:schemeClr val="accent3">
                <a:hueOff val="-8082131"/>
                <a:satOff val="14068"/>
                <a:lumOff val="-5294"/>
                <a:alphaOff val="0"/>
                <a:tint val="90000"/>
                <a:shade val="58000"/>
                <a:satMod val="225000"/>
              </a:schemeClr>
            </a:gs>
            <a:gs pos="80000">
              <a:schemeClr val="accent3">
                <a:hueOff val="-8082131"/>
                <a:satOff val="14068"/>
                <a:lumOff val="-5294"/>
                <a:alphaOff val="0"/>
                <a:tint val="90000"/>
                <a:shade val="69000"/>
                <a:satMod val="220000"/>
              </a:schemeClr>
            </a:gs>
            <a:gs pos="100000">
              <a:schemeClr val="accent3">
                <a:hueOff val="-8082131"/>
                <a:satOff val="14068"/>
                <a:lumOff val="-5294"/>
                <a:alphaOff val="0"/>
                <a:tint val="77000"/>
                <a:shade val="80000"/>
                <a:satMod val="230000"/>
              </a:schemeClr>
            </a:gs>
          </a:gsLst>
          <a:lin ang="5400000" scaled="1"/>
        </a:gradFill>
        <a:ln>
          <a:noFill/>
        </a:ln>
        <a:effectLst>
          <a:outerShdw blurRad="76200" dist="50800" dir="5400000" rotWithShape="0">
            <a:srgbClr val="4E3B30">
              <a:alpha val="60000"/>
            </a:srgbClr>
          </a:outerShdw>
        </a:effectLst>
        <a:scene3d>
          <a:camera prst="obliqueTopLeft" fov="600000">
            <a:rot lat="0" lon="0" rev="0"/>
          </a:camera>
          <a:lightRig rig="balanced" dir="t">
            <a:rot lat="0" lon="0" rev="19200000"/>
          </a:lightRig>
        </a:scene3d>
        <a:sp3d contourW="12700" prstMaterial="matte">
          <a:bevelT w="60000" h="50800"/>
          <a:contourClr>
            <a:schemeClr val="accent3">
              <a:hueOff val="-8082131"/>
              <a:satOff val="14068"/>
              <a:lumOff val="-5294"/>
              <a:alphaOff val="0"/>
              <a:shade val="60000"/>
              <a:satMod val="11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67640" tIns="83820" rIns="167640" bIns="8382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smtClean="0"/>
            <a:t>3</a:t>
          </a:r>
          <a:endParaRPr lang="en-US" sz="4400" kern="1200" dirty="0"/>
        </a:p>
      </dsp:txBody>
      <dsp:txXfrm>
        <a:off x="53098" y="2805317"/>
        <a:ext cx="979514" cy="120370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ings+Icon">
  <dgm:title val="Interconnected Rings"/>
  <dgm:desc val="Use to show overlapping or interconnected ideas or concepts. The first seven lines of Level 1 text correspond with a circle. Unused text does not appear, but remains available if you switch layouts.  "/>
  <dgm:catLst>
    <dgm:cat type="relationship" pri="32000"/>
    <dgm:cat type="officeonline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0"/>
        <dgm:pt modelId="20"/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/>
        <dgm:pt modelId="20"/>
        <dgm:pt modelId="30"/>
        <dgm:pt modelId="40"/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2" destOrd="0"/>
      </dgm:cxnLst>
      <dgm:bg/>
      <dgm:whole/>
    </dgm:dataModel>
  </dgm:clrData>
  <dgm:layoutNode name="Name0">
    <dgm:varLst>
      <dgm:chMax val="7"/>
      <dgm:dir/>
      <dgm:resizeHandles val="exact"/>
    </dgm:varLst>
    <dgm:choose name="Name1">
      <dgm:if name="Name2" axis="ch" ptType="node" func="cnt" op="lt" val="1">
        <dgm:alg type="composite"/>
        <dgm:shape xmlns:r="http://schemas.openxmlformats.org/officeDocument/2006/relationships" r:blip="">
          <dgm:adjLst/>
        </dgm:shape>
        <dgm:presOf/>
        <dgm:constrLst/>
        <dgm:ruleLst/>
      </dgm:if>
      <dgm:if name="Name3" axis="ch" ptType="node" func="cnt" op="equ" val="1">
        <dgm:alg type="composite">
          <dgm:param type="ar" val="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/>
          <dgm:constr type="h" for="ch" forName="ellipse1" refType="h"/>
        </dgm:constrLst>
      </dgm:if>
      <dgm:if name="Name4" axis="ch" ptType="node" func="cnt" op="equ" val="2">
        <dgm:alg type="composite">
          <dgm:param type="ar" val="0.908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6602"/>
          <dgm:constr type="h" for="ch" forName="ellipse1" refType="h" fact="0.5999"/>
          <dgm:constr type="l" for="ch" forName="ellipse2" refType="w" fact="0.3398"/>
          <dgm:constr type="t" for="ch" forName="ellipse2" refType="h" fact="0.4001"/>
          <dgm:constr type="w" for="ch" forName="ellipse2" refType="w" fact="0.6602"/>
          <dgm:constr type="h" for="ch" forName="ellipse2" refType="h" fact="0.5999"/>
        </dgm:constrLst>
      </dgm:if>
      <dgm:if name="Name5" axis="ch" ptType="node" func="cnt" op="equ" val="3">
        <dgm:alg type="composite">
          <dgm:param type="ar" val="1.2171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4929"/>
          <dgm:constr type="h" for="ch" forName="ellipse1" refType="h" fact="0.5999"/>
          <dgm:constr type="l" for="ch" forName="ellipse2" refType="w" fact="0.2537"/>
          <dgm:constr type="t" for="ch" forName="ellipse2" refType="h" fact="0.4001"/>
          <dgm:constr type="w" for="ch" forName="ellipse2" refType="w" fact="0.4929"/>
          <dgm:constr type="h" for="ch" forName="ellipse2" refType="h" fact="0.5999"/>
          <dgm:constr type="l" for="ch" forName="ellipse3" refType="w" fact="0.5071"/>
          <dgm:constr type="t" for="ch" forName="ellipse3" refType="h" fact="0"/>
          <dgm:constr type="w" for="ch" forName="ellipse3" refType="w" fact="0.4929"/>
          <dgm:constr type="h" for="ch" forName="ellipse3" refType="h" fact="0.5999"/>
        </dgm:constrLst>
      </dgm:if>
      <dgm:if name="Name6" axis="ch" ptType="node" func="cnt" op="equ" val="4">
        <dgm:alg type="composite">
          <dgm:param type="ar" val="1.5255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932"/>
          <dgm:constr type="h" for="ch" forName="ellipse1" refType="h" fact="0.5999"/>
          <dgm:constr type="l" for="ch" forName="ellipse2" refType="w" fact="0.2023"/>
          <dgm:constr type="t" for="ch" forName="ellipse2" refType="h" fact="0.4001"/>
          <dgm:constr type="w" for="ch" forName="ellipse2" refType="w" fact="0.3932"/>
          <dgm:constr type="h" for="ch" forName="ellipse2" refType="h" fact="0.5999"/>
          <dgm:constr type="l" for="ch" forName="ellipse3" refType="w" fact="0.4045"/>
          <dgm:constr type="t" for="ch" forName="ellipse3" refType="h" fact="0"/>
          <dgm:constr type="w" for="ch" forName="ellipse3" refType="w" fact="0.3932"/>
          <dgm:constr type="h" for="ch" forName="ellipse3" refType="h" fact="0.5999"/>
          <dgm:constr type="l" for="ch" forName="ellipse4" refType="w" fact="0.6068"/>
          <dgm:constr type="t" for="ch" forName="ellipse4" refType="h" fact="0.4001"/>
          <dgm:constr type="w" for="ch" forName="ellipse4" refType="w" fact="0.3932"/>
          <dgm:constr type="h" for="ch" forName="ellipse4" refType="h" fact="0.5999"/>
        </dgm:constrLst>
      </dgm:if>
      <dgm:if name="Name7" axis="ch" ptType="node" func="cnt" op="equ" val="5">
        <dgm:alg type="composite">
          <dgm:param type="ar" val="1.834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3271"/>
          <dgm:constr type="h" for="ch" forName="ellipse1" refType="h" fact="0.5999"/>
          <dgm:constr type="l" for="ch" forName="ellipse2" refType="w" fact="0.1682"/>
          <dgm:constr type="t" for="ch" forName="ellipse2" refType="h" fact="0.4001"/>
          <dgm:constr type="w" for="ch" forName="ellipse2" refType="w" fact="0.3271"/>
          <dgm:constr type="h" for="ch" forName="ellipse2" refType="h" fact="0.5999"/>
          <dgm:constr type="l" for="ch" forName="ellipse3" refType="w" fact="0.3365"/>
          <dgm:constr type="t" for="ch" forName="ellipse3" refType="h" fact="0"/>
          <dgm:constr type="w" for="ch" forName="ellipse3" refType="w" fact="0.3271"/>
          <dgm:constr type="h" for="ch" forName="ellipse3" refType="h" fact="0.5999"/>
          <dgm:constr type="l" for="ch" forName="ellipse4" refType="w" fact="0.5047"/>
          <dgm:constr type="t" for="ch" forName="ellipse4" refType="h" fact="0.4001"/>
          <dgm:constr type="w" for="ch" forName="ellipse4" refType="w" fact="0.3271"/>
          <dgm:constr type="h" for="ch" forName="ellipse4" refType="h" fact="0.5999"/>
          <dgm:constr type="l" for="ch" forName="ellipse5" refType="w" fact="0.6729"/>
          <dgm:constr type="t" for="ch" forName="ellipse5" refType="h" fact="0"/>
          <dgm:constr type="w" for="ch" forName="ellipse5" refType="w" fact="0.3271"/>
          <dgm:constr type="h" for="ch" forName="ellipse5" refType="h" fact="0.5999"/>
        </dgm:constrLst>
      </dgm:if>
      <dgm:if name="Name8" axis="ch" ptType="node" func="cnt" op="equ" val="6">
        <dgm:alg type="composite">
          <dgm:param type="ar" val="2.1873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78"/>
          <dgm:constr type="h" for="ch" forName="ellipse1" refType="h" fact="0.6081"/>
          <dgm:constr type="l" for="ch" forName="ellipse2" refType="w" fact="0.1444"/>
          <dgm:constr type="t" for="ch" forName="ellipse2" refType="h" fact="0.3919"/>
          <dgm:constr type="w" for="ch" forName="ellipse2" refType="w" fact="0.278"/>
          <dgm:constr type="h" for="ch" forName="ellipse2" refType="h" fact="0.6081"/>
          <dgm:constr type="l" for="ch" forName="ellipse3" refType="w" fact="0.2888"/>
          <dgm:constr type="t" for="ch" forName="ellipse3" refType="h" fact="0"/>
          <dgm:constr type="w" for="ch" forName="ellipse3" refType="w" fact="0.278"/>
          <dgm:constr type="h" for="ch" forName="ellipse3" refType="h" fact="0.6081"/>
          <dgm:constr type="l" for="ch" forName="ellipse4" refType="w" fact="0.4332"/>
          <dgm:constr type="t" for="ch" forName="ellipse4" refType="h" fact="0.3919"/>
          <dgm:constr type="w" for="ch" forName="ellipse4" refType="w" fact="0.278"/>
          <dgm:constr type="h" for="ch" forName="ellipse4" refType="h" fact="0.6081"/>
          <dgm:constr type="l" for="ch" forName="ellipse5" refType="w" fact="0.5776"/>
          <dgm:constr type="t" for="ch" forName="ellipse5" refType="h" fact="0"/>
          <dgm:constr type="w" for="ch" forName="ellipse5" refType="w" fact="0.278"/>
          <dgm:constr type="h" for="ch" forName="ellipse5" refType="h" fact="0.6081"/>
          <dgm:constr type="l" for="ch" forName="ellipse6" refType="w" fact="0.722"/>
          <dgm:constr type="t" for="ch" forName="ellipse6" refType="h" fact="0.3919"/>
          <dgm:constr type="w" for="ch" forName="ellipse6" refType="w" fact="0.278"/>
          <dgm:constr type="h" for="ch" forName="ellipse6" refType="h" fact="0.6081"/>
        </dgm:constrLst>
      </dgm:if>
      <dgm:else name="Name9">
        <dgm:alg type="composite">
          <dgm:param type="ar" val="2.3466"/>
        </dgm:alg>
        <dgm:shape xmlns:r="http://schemas.openxmlformats.org/officeDocument/2006/relationships" r:blip="">
          <dgm:adjLst/>
        </dgm:shape>
        <dgm:presOf/>
        <dgm:constrLst>
          <dgm:constr type="primFontSz" for="des" ptType="node" op="equ" val="65"/>
          <dgm:constr type="l" for="ch" forName="ellipse1" refType="w" fact="0"/>
          <dgm:constr type="t" for="ch" forName="ellipse1" refType="h" fact="0"/>
          <dgm:constr type="w" for="ch" forName="ellipse1" refType="w" fact="0.2455"/>
          <dgm:constr type="h" for="ch" forName="ellipse1" refType="h" fact="0.5761"/>
          <dgm:constr type="l" for="ch" forName="ellipse2" refType="w" fact="0.1257"/>
          <dgm:constr type="t" for="ch" forName="ellipse2" refType="h" fact="0.4239"/>
          <dgm:constr type="w" for="ch" forName="ellipse2" refType="w" fact="0.2455"/>
          <dgm:constr type="h" for="ch" forName="ellipse2" refType="h" fact="0.5761"/>
          <dgm:constr type="l" for="ch" forName="ellipse3" refType="w" fact="0.2515"/>
          <dgm:constr type="t" for="ch" forName="ellipse3" refType="h" fact="0"/>
          <dgm:constr type="w" for="ch" forName="ellipse3" refType="w" fact="0.2455"/>
          <dgm:constr type="h" for="ch" forName="ellipse3" refType="h" fact="0.5761"/>
          <dgm:constr type="l" for="ch" forName="ellipse4" refType="w" fact="0.3772"/>
          <dgm:constr type="t" for="ch" forName="ellipse4" refType="h" fact="0.4239"/>
          <dgm:constr type="w" for="ch" forName="ellipse4" refType="w" fact="0.2455"/>
          <dgm:constr type="h" for="ch" forName="ellipse4" refType="h" fact="0.5761"/>
          <dgm:constr type="l" for="ch" forName="ellipse5" refType="w" fact="0.503"/>
          <dgm:constr type="t" for="ch" forName="ellipse5" refType="h" fact="0"/>
          <dgm:constr type="w" for="ch" forName="ellipse5" refType="w" fact="0.2455"/>
          <dgm:constr type="h" for="ch" forName="ellipse5" refType="h" fact="0.5761"/>
          <dgm:constr type="l" for="ch" forName="ellipse6" refType="w" fact="0.6287"/>
          <dgm:constr type="t" for="ch" forName="ellipse6" refType="h" fact="0.4239"/>
          <dgm:constr type="w" for="ch" forName="ellipse6" refType="w" fact="0.2455"/>
          <dgm:constr type="h" for="ch" forName="ellipse6" refType="h" fact="0.5761"/>
          <dgm:constr type="l" for="ch" forName="ellipse7" refType="w" fact="0.7545"/>
          <dgm:constr type="t" for="ch" forName="ellipse7" refType="h" fact="0"/>
          <dgm:constr type="w" for="ch" forName="ellipse7" refType="w" fact="0.2455"/>
          <dgm:constr type="h" for="ch" forName="ellipse7" refType="h" fact="0.5761"/>
        </dgm:constrLst>
      </dgm:else>
    </dgm:choose>
    <dgm:choose name="Name10">
      <dgm:if name="Name11" axis="ch" ptType="node" func="cnt" op="gte" val="1">
        <dgm:layoutNode name="ellipse1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12">
            <dgm:if name="Name13" func="var" arg="dir" op="equ" val="norm">
              <dgm:presOf axis="ch desOrSelf" ptType="node node" st="1 1" cnt="1 0"/>
            </dgm:if>
            <dgm:else name="Name14">
              <dgm:choose name="Name15">
                <dgm:if name="Name16" axis="ch" ptType="node" func="cnt" op="equ" val="1">
                  <dgm:presOf axis="ch desOrSelf" ptType="node node" st="1 1" cnt="1 0"/>
                </dgm:if>
                <dgm:if name="Name17" axis="ch" ptType="node" func="cnt" op="equ" val="2">
                  <dgm:presOf axis="ch desOrSelf" ptType="node node" st="2 1" cnt="1 0"/>
                </dgm:if>
                <dgm:if name="Name18" axis="ch" ptType="node" func="cnt" op="equ" val="3">
                  <dgm:presOf axis="ch desOrSelf" ptType="node node" st="3 1" cnt="1 0"/>
                </dgm:if>
                <dgm:if name="Name19" axis="ch" ptType="node" func="cnt" op="equ" val="4">
                  <dgm:presOf axis="ch desOrSelf" ptType="node node" st="4 1" cnt="1 0"/>
                </dgm:if>
                <dgm:if name="Name20" axis="ch" ptType="node" func="cnt" op="equ" val="5">
                  <dgm:presOf axis="ch desOrSelf" ptType="node node" st="5 1" cnt="1 0"/>
                </dgm:if>
                <dgm:if name="Name21" axis="ch" ptType="node" func="cnt" op="equ" val="6">
                  <dgm:presOf axis="ch desOrSelf" ptType="node node" st="6 1" cnt="1 0"/>
                </dgm:if>
                <dgm:if name="Name22" axis="ch" ptType="node" func="cnt" op="gte" val="7">
                  <dgm:presOf axis="ch desOrSelf" ptType="node node" st="7 1" cnt="1 0"/>
                </dgm:if>
                <dgm:else name="Name2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24"/>
    </dgm:choose>
    <dgm:choose name="Name25">
      <dgm:if name="Name26" axis="ch" ptType="node" func="cnt" op="gte" val="2">
        <dgm:layoutNode name="ellipse2" styleLbl="vennNode1">
          <dgm:varLst>
            <dgm:bulletEnabled val="1"/>
          </dgm:varLst>
          <dgm:alg type="tx"/>
          <dgm:choose name="Name27">
            <dgm:if name="Name2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2 1" cnt="1 0"/>
            </dgm:if>
            <dgm:else name="Name29">
              <dgm:shape xmlns:r="http://schemas.openxmlformats.org/officeDocument/2006/relationships" type="ellipse" r:blip="" zOrderOff="-2">
                <dgm:adjLst/>
              </dgm:shape>
              <dgm:choose name="Name30">
                <dgm:if name="Name31" axis="ch" ptType="node" func="cnt" op="equ" val="2">
                  <dgm:presOf axis="ch desOrSelf" ptType="node node" st="1 1" cnt="1 0"/>
                </dgm:if>
                <dgm:if name="Name32" axis="ch" ptType="node" func="cnt" op="equ" val="3">
                  <dgm:presOf axis="ch desOrSelf" ptType="node node" st="2 1" cnt="1 0"/>
                </dgm:if>
                <dgm:if name="Name33" axis="ch" ptType="node" func="cnt" op="equ" val="4">
                  <dgm:presOf axis="ch desOrSelf" ptType="node node" st="3 1" cnt="1 0"/>
                </dgm:if>
                <dgm:if name="Name34" axis="ch" ptType="node" func="cnt" op="equ" val="5">
                  <dgm:presOf axis="ch desOrSelf" ptType="node node" st="4 1" cnt="1 0"/>
                </dgm:if>
                <dgm:if name="Name35" axis="ch" ptType="node" func="cnt" op="equ" val="6">
                  <dgm:presOf axis="ch desOrSelf" ptType="node node" st="5 1" cnt="1 0"/>
                </dgm:if>
                <dgm:if name="Name36" axis="ch" ptType="node" func="cnt" op="gte" val="7">
                  <dgm:presOf axis="ch desOrSelf" ptType="node node" st="6 1" cnt="1 0"/>
                </dgm:if>
                <dgm:else name="Name37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  <dgm:choose name="Name39">
      <dgm:if name="Name40" axis="ch" ptType="node" func="cnt" op="gte" val="3">
        <dgm:layoutNode name="ellipse3" styleLbl="vennNode1">
          <dgm:varLst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choose name="Name41">
            <dgm:if name="Name42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3 1" cnt="1 0"/>
            </dgm:if>
            <dgm:else name="Name43">
              <dgm:shape xmlns:r="http://schemas.openxmlformats.org/officeDocument/2006/relationships" type="ellipse" r:blip="" zOrderOff="-4">
                <dgm:adjLst/>
              </dgm:shape>
              <dgm:choose name="Name44">
                <dgm:if name="Name45" axis="ch" ptType="node" func="cnt" op="equ" val="3">
                  <dgm:presOf axis="ch desOrSelf" ptType="node node" st="1 1" cnt="1 0"/>
                </dgm:if>
                <dgm:if name="Name46" axis="ch" ptType="node" func="cnt" op="equ" val="4">
                  <dgm:presOf axis="ch desOrSelf" ptType="node node" st="2 1" cnt="1 0"/>
                </dgm:if>
                <dgm:if name="Name47" axis="ch" ptType="node" func="cnt" op="equ" val="5">
                  <dgm:presOf axis="ch desOrSelf" ptType="node node" st="3 1" cnt="1 0"/>
                </dgm:if>
                <dgm:if name="Name48" axis="ch" ptType="node" func="cnt" op="equ" val="6">
                  <dgm:presOf axis="ch desOrSelf" ptType="node node" st="4 1" cnt="1 0"/>
                </dgm:if>
                <dgm:if name="Name49" axis="ch" ptType="node" func="cnt" op="gte" val="7">
                  <dgm:presOf axis="ch desOrSelf" ptType="node node" st="5 1" cnt="1 0"/>
                </dgm:if>
                <dgm:else name="Name50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1"/>
    </dgm:choose>
    <dgm:choose name="Name52">
      <dgm:if name="Name53" axis="ch" ptType="node" func="cnt" op="gte" val="4">
        <dgm:layoutNode name="ellipse4" styleLbl="vennNode1">
          <dgm:varLst>
            <dgm:bulletEnabled val="1"/>
          </dgm:varLst>
          <dgm:alg type="tx"/>
          <dgm:choose name="Name54">
            <dgm:if name="Name55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4 1" cnt="1 0"/>
            </dgm:if>
            <dgm:else name="Name56">
              <dgm:shape xmlns:r="http://schemas.openxmlformats.org/officeDocument/2006/relationships" type="ellipse" r:blip="" zOrderOff="-6">
                <dgm:adjLst/>
              </dgm:shape>
              <dgm:choose name="Name57">
                <dgm:if name="Name58" axis="ch" ptType="node" func="cnt" op="equ" val="4">
                  <dgm:presOf axis="ch desOrSelf" ptType="node node" st="1 1" cnt="1 0"/>
                </dgm:if>
                <dgm:if name="Name59" axis="ch" ptType="node" func="cnt" op="equ" val="5">
                  <dgm:presOf axis="ch desOrSelf" ptType="node node" st="2 1" cnt="1 0"/>
                </dgm:if>
                <dgm:if name="Name60" axis="ch" ptType="node" func="cnt" op="equ" val="6">
                  <dgm:presOf axis="ch desOrSelf" ptType="node node" st="3 1" cnt="1 0"/>
                </dgm:if>
                <dgm:if name="Name61" axis="ch" ptType="node" func="cnt" op="gte" val="7">
                  <dgm:presOf axis="ch desOrSelf" ptType="node node" st="4 1" cnt="1 0"/>
                </dgm:if>
                <dgm:else name="Name62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63"/>
    </dgm:choose>
    <dgm:choose name="Name64">
      <dgm:if name="Name65" axis="ch" ptType="node" func="cnt" op="gte" val="5">
        <dgm:layoutNode name="ellipse5" styleLbl="vennNode1">
          <dgm:varLst>
            <dgm:bulletEnabled val="1"/>
          </dgm:varLst>
          <dgm:alg type="tx"/>
          <dgm:choose name="Name66">
            <dgm:if name="Name67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5 1" cnt="1 0"/>
            </dgm:if>
            <dgm:else name="Name68">
              <dgm:shape xmlns:r="http://schemas.openxmlformats.org/officeDocument/2006/relationships" type="ellipse" r:blip="" zOrderOff="-8">
                <dgm:adjLst/>
              </dgm:shape>
              <dgm:choose name="Name69">
                <dgm:if name="Name70" axis="ch" ptType="node" func="cnt" op="equ" val="5">
                  <dgm:presOf axis="ch desOrSelf" ptType="node node" st="1 1" cnt="1 0"/>
                </dgm:if>
                <dgm:if name="Name71" axis="ch" ptType="node" func="cnt" op="equ" val="6">
                  <dgm:presOf axis="ch desOrSelf" ptType="node node" st="2 1" cnt="1 0"/>
                </dgm:if>
                <dgm:if name="Name72" axis="ch" ptType="node" func="cnt" op="gte" val="7">
                  <dgm:presOf axis="ch desOrSelf" ptType="node node" st="3 1" cnt="1 0"/>
                </dgm:if>
                <dgm:else name="Name7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74"/>
    </dgm:choose>
    <dgm:choose name="Name75">
      <dgm:if name="Name76" axis="ch" ptType="node" func="cnt" op="gte" val="6">
        <dgm:layoutNode name="ellipse6" styleLbl="vennNode1">
          <dgm:varLst>
            <dgm:bulletEnabled val="1"/>
          </dgm:varLst>
          <dgm:alg type="tx"/>
          <dgm:choose name="Name77">
            <dgm:if name="Name7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6 1" cnt="1 0"/>
            </dgm:if>
            <dgm:else name="Name79">
              <dgm:shape xmlns:r="http://schemas.openxmlformats.org/officeDocument/2006/relationships" type="ellipse" r:blip="" zOrderOff="-10">
                <dgm:adjLst/>
              </dgm:shape>
              <dgm:choose name="Name80">
                <dgm:if name="Name81" axis="ch" ptType="node" func="cnt" op="equ" val="6">
                  <dgm:presOf axis="ch desOrSelf" ptType="node node" st="1 1" cnt="1 0"/>
                </dgm:if>
                <dgm:if name="Name82" axis="ch" ptType="node" func="cnt" op="gte" val="7">
                  <dgm:presOf axis="ch desOrSelf" ptType="node node" st="2 1" cnt="1 0"/>
                </dgm:if>
                <dgm:else name="Name83"/>
              </dgm:choose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84"/>
    </dgm:choose>
    <dgm:choose name="Name85">
      <dgm:if name="Name86" axis="ch" ptType="node" func="cnt" op="gte" val="7">
        <dgm:layoutNode name="ellipse7" styleLbl="vennNode1">
          <dgm:varLst>
            <dgm:bulletEnabled val="1"/>
          </dgm:varLst>
          <dgm:alg type="tx"/>
          <dgm:choose name="Name87">
            <dgm:if name="Name88" func="var" arg="dir" op="equ" val="norm">
              <dgm:shape xmlns:r="http://schemas.openxmlformats.org/officeDocument/2006/relationships" type="ellipse" r:blip="">
                <dgm:adjLst/>
              </dgm:shape>
              <dgm:presOf axis="ch desOrSelf" ptType="node node" st="7 1" cnt="1 0"/>
            </dgm:if>
            <dgm:else name="Name89">
              <dgm:shape xmlns:r="http://schemas.openxmlformats.org/officeDocument/2006/relationships" type="ellipse" r:blip="" zOrderOff="-12">
                <dgm:adjLst/>
              </dgm:shape>
              <dgm:presOf axis="ch desOrSelf" ptType="node node" st="1 1" cnt="1 0"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9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4F0DFFF-C410-4929-98F3-BEF4FBADA308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1CD07D9-D78A-467B-8ADB-68A3FEC5EE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908605"/>
      </p:ext>
    </p:extLst>
  </p:cSld>
  <p:clrMap bg1="lt1" tx1="dk1" bg2="lt2" tx2="dk2" accent1="accent1" accent2="accent2" accent3="accent3" accent4="accent4" accent5="accent5" accent6="accent6" hlink="hlink" folHlink="folHlink"/>
  <p:hf sldNum="0"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B77E059-8D55-459F-82CF-7654DE9852E5}" type="datetimeFigureOut">
              <a:rPr lang="en-US"/>
              <a:pPr>
                <a:defRPr/>
              </a:pPr>
              <a:t>6/3/2014</a:t>
            </a:fld>
            <a:endParaRPr lang="en-US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anchor="ctr"/>
          <a:lstStyle/>
          <a:p>
            <a:pPr lvl="0"/>
            <a:endParaRPr lang="en-US" noProof="0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/>
            <a:r>
              <a:rPr lang="en-US" noProof="1" smtClean="0"/>
              <a:t>Click to edit Master text styles</a:t>
            </a:r>
            <a:endParaRPr lang="en-US" noProof="0"/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 noProof="0"/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5DB1DE7-EA3A-487D-864C-5F1B053071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29289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2291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D6D4D30-F14D-40AC-8125-F6AE47AFBBC5}" type="datetime1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6/3/2014</a:t>
            </a:fld>
            <a:endParaRPr lang="en-US">
              <a:cs typeface="Arial" charset="0"/>
            </a:endParaRPr>
          </a:p>
        </p:txBody>
      </p:sp>
      <p:sp>
        <p:nvSpPr>
          <p:cNvPr id="12292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a-DK">
                <a:cs typeface="Arial" charset="0"/>
              </a:rPr>
              <a:t>Art.6(1) din Regulamentul UE 1291/2013 </a:t>
            </a:r>
            <a:endParaRPr lang="en-GB">
              <a:cs typeface="Arial" charset="0"/>
            </a:endParaRPr>
          </a:p>
        </p:txBody>
      </p:sp>
      <p:sp>
        <p:nvSpPr>
          <p:cNvPr id="12294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6387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595C2CF-ECAE-40E1-A741-568B83E88569}" type="datetime1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6/3/2014</a:t>
            </a:fld>
            <a:endParaRPr lang="en-US">
              <a:cs typeface="Arial" charset="0"/>
            </a:endParaRPr>
          </a:p>
        </p:txBody>
      </p:sp>
      <p:sp>
        <p:nvSpPr>
          <p:cNvPr id="16388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a-DK">
                <a:cs typeface="Arial" charset="0"/>
              </a:rPr>
              <a:t>Art.6(1) din Regulamentul UE 1291/2013 </a:t>
            </a:r>
            <a:endParaRPr lang="en-GB">
              <a:cs typeface="Arial" charset="0"/>
            </a:endParaRPr>
          </a:p>
        </p:txBody>
      </p:sp>
      <p:sp>
        <p:nvSpPr>
          <p:cNvPr id="16390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2735F5-F2A3-4526-B1EC-F3F99EB76628}" type="datetime1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6/3/2014</a:t>
            </a:fld>
            <a:endParaRPr lang="en-US">
              <a:cs typeface="Arial" charset="0"/>
            </a:endParaRPr>
          </a:p>
        </p:txBody>
      </p:sp>
      <p:sp>
        <p:nvSpPr>
          <p:cNvPr id="14340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a-DK">
                <a:cs typeface="Arial" charset="0"/>
              </a:rPr>
              <a:t>Art.6(1) din Regulamentul UE 1291/2013 </a:t>
            </a:r>
            <a:endParaRPr lang="en-GB">
              <a:cs typeface="Arial" charset="0"/>
            </a:endParaRPr>
          </a:p>
        </p:txBody>
      </p:sp>
      <p:sp>
        <p:nvSpPr>
          <p:cNvPr id="14342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B6343F0F-F0EE-4BE7-90C3-484755733648}" type="slidenum">
              <a:rPr lang="en-US">
                <a:latin typeface="+mn-lt"/>
              </a:rPr>
              <a:pPr>
                <a:defRPr/>
              </a:pPr>
              <a:t>4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4684BFD6-0E38-4A6E-9DB4-DBA0215FC87B}" type="slidenum">
              <a:rPr lang="en-US">
                <a:latin typeface="+mn-lt"/>
              </a:rPr>
              <a:pPr>
                <a:defRPr/>
              </a:pPr>
              <a:t>5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0FBAA35-67B7-42A1-8136-4B44076B6520}" type="slidenum">
              <a:rPr lang="en-US">
                <a:latin typeface="+mn-lt"/>
              </a:rPr>
              <a:pPr>
                <a:defRPr/>
              </a:pPr>
              <a:t>6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65EECC8D-3970-4937-99B8-02B2A21B20CC}" type="slidenum">
              <a:rPr lang="en-US">
                <a:latin typeface="+mn-lt"/>
              </a:rPr>
              <a:pPr>
                <a:defRPr/>
              </a:pPr>
              <a:t>7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>
            <a:spLocks noGrp="1"/>
          </p:cNvSpPr>
          <p:nvPr>
            <p:ph type="dt" sz="quarter" idx="1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2735F5-F2A3-4526-B1EC-F3F99EB76628}" type="datetime1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6/3/2014</a:t>
            </a:fld>
            <a:endParaRPr lang="en-US">
              <a:cs typeface="Arial" charset="0"/>
            </a:endParaRPr>
          </a:p>
        </p:txBody>
      </p:sp>
      <p:sp>
        <p:nvSpPr>
          <p:cNvPr id="14340" name="Rectangle 5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da-DK">
                <a:cs typeface="Arial" charset="0"/>
              </a:rPr>
              <a:t>Art.6(1) din Regulamentul UE 1291/2013 </a:t>
            </a:r>
            <a:endParaRPr lang="en-GB">
              <a:cs typeface="Arial" charset="0"/>
            </a:endParaRPr>
          </a:p>
        </p:txBody>
      </p:sp>
      <p:sp>
        <p:nvSpPr>
          <p:cNvPr id="14342" name="Rectangle 7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GB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6585E1E3-FD71-4F99-BD13-21662C0D0335}" type="slidenum">
              <a:rPr lang="en-US">
                <a:latin typeface="+mn-lt"/>
              </a:rPr>
              <a:pPr>
                <a:defRPr/>
              </a:pPr>
              <a:t>9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03D64737-9A5D-4FF7-B658-B1031A20CAA9}" type="slidenum">
              <a:rPr lang="en-US">
                <a:latin typeface="+mn-lt"/>
              </a:rPr>
              <a:pPr>
                <a:defRPr/>
              </a:pPr>
              <a:t>10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4573CD8-E536-4316-9C40-0FBF5193A26B}" type="slidenum">
              <a:rPr lang="en-US">
                <a:latin typeface="+mn-lt"/>
              </a:rPr>
              <a:pPr>
                <a:defRPr/>
              </a:pPr>
              <a:t>11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468B9517-3EA0-4326-89F5-C95C88649D6E}" type="slidenum">
              <a:rPr lang="en-US">
                <a:latin typeface="+mn-lt"/>
              </a:rPr>
              <a:pPr>
                <a:defRPr/>
              </a:pPr>
              <a:t>13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6F16B0C6-6ACF-494A-818C-00280F4D2840}" type="slidenum">
              <a:rPr lang="en-US">
                <a:latin typeface="+mn-lt"/>
              </a:rPr>
              <a:pPr>
                <a:defRPr/>
              </a:pPr>
              <a:t>14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4A6D5DAB-4F15-441E-8E1D-33B83995C415}" type="slidenum">
              <a:rPr lang="en-US">
                <a:latin typeface="+mn-lt"/>
              </a:rPr>
              <a:pPr>
                <a:defRPr/>
              </a:pPr>
              <a:t>15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DBD8509-8A2E-4533-BAE8-89CD5D65EBB7}" type="slidenum">
              <a:rPr lang="en-US">
                <a:latin typeface="+mn-lt"/>
              </a:rPr>
              <a:pPr>
                <a:defRPr/>
              </a:pPr>
              <a:t>16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BABC3B05-C3E4-496B-8A2A-1207918CC53C}" type="slidenum">
              <a:rPr lang="en-US">
                <a:latin typeface="+mn-lt"/>
              </a:rPr>
              <a:pPr>
                <a:defRPr/>
              </a:pPr>
              <a:t>17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98FEDA5F-BFF7-4393-BD17-21D1C924BAC2}" type="slidenum">
              <a:rPr lang="en-US">
                <a:latin typeface="+mn-lt"/>
              </a:rPr>
              <a:pPr>
                <a:defRPr/>
              </a:pPr>
              <a:t>18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25442849-BDA2-474B-BE3A-425F021562AD}" type="slidenum">
              <a:rPr lang="en-US">
                <a:latin typeface="+mn-lt"/>
              </a:rPr>
              <a:pPr>
                <a:defRPr/>
              </a:pPr>
              <a:t>19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6E97C048-E015-4192-BA39-8C472217CBCA}" type="slidenum">
              <a:rPr lang="en-US">
                <a:latin typeface="+mn-lt"/>
              </a:rPr>
              <a:pPr>
                <a:defRPr/>
              </a:pPr>
              <a:t>20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DEE992A2-6423-4409-AD35-31E2B7F4177F}" type="slidenum">
              <a:rPr lang="en-US">
                <a:latin typeface="+mn-lt"/>
              </a:rPr>
              <a:pPr>
                <a:defRPr/>
              </a:pPr>
              <a:t>21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F6872169-6008-4702-8A74-A6D72647A9FF}" type="slidenum">
              <a:rPr lang="en-US">
                <a:latin typeface="+mn-lt"/>
              </a:rPr>
              <a:pPr>
                <a:defRPr/>
              </a:pPr>
              <a:t>24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969951AA-BDFE-4BFF-A015-E73C521628C2}" type="slidenum">
              <a:rPr lang="en-US">
                <a:latin typeface="+mn-lt"/>
              </a:rPr>
              <a:pPr>
                <a:defRPr/>
              </a:pPr>
              <a:t>28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smtClean="0"/>
              <a:t>Give a brief overview of the presentation. Describe the major focus of the presentation and why it is important.</a:t>
            </a:r>
          </a:p>
          <a:p>
            <a:pPr eaLnBrk="1" hangingPunct="1">
              <a:lnSpc>
                <a:spcPct val="80000"/>
              </a:lnSpc>
              <a:spcBef>
                <a:spcPct val="0"/>
              </a:spcBef>
            </a:pPr>
            <a:r>
              <a:rPr lang="en-US" smtClean="0"/>
              <a:t>Introduce each of the major topics.</a:t>
            </a:r>
          </a:p>
          <a:p>
            <a:pPr eaLnBrk="1" hangingPunct="1">
              <a:spcBef>
                <a:spcPct val="0"/>
              </a:spcBef>
            </a:pPr>
            <a:r>
              <a:rPr lang="en-US" smtClean="0"/>
              <a:t>To provide a road map for the audience, you can repeat this Overview slide throughout the presentation, highlighting the particular topic you will discuss next.</a:t>
            </a:r>
          </a:p>
        </p:txBody>
      </p:sp>
      <p:sp>
        <p:nvSpPr>
          <p:cNvPr id="60419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 algn="r">
              <a:defRPr/>
            </a:pPr>
            <a:fld id="{9651B4B3-41BE-48AA-A5D7-1AC79D24EF8C}" type="slidenum">
              <a:rPr lang="en-US" sz="1200">
                <a:latin typeface="+mn-lt"/>
              </a:rPr>
              <a:pPr algn="r">
                <a:defRPr/>
              </a:pPr>
              <a:t>31</a:t>
            </a:fld>
            <a:endParaRPr lang="en-US" sz="1200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9634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68C6366F-7E93-4990-8C76-7FCDAED2E25D}" type="slidenum">
              <a:rPr lang="en-US">
                <a:latin typeface="+mn-lt"/>
              </a:rPr>
              <a:pPr>
                <a:defRPr/>
              </a:pPr>
              <a:t>34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2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smtClean="0"/>
          </a:p>
        </p:txBody>
      </p:sp>
      <p:sp>
        <p:nvSpPr>
          <p:cNvPr id="14339" name="Rectangle 4"/>
          <p:cNvSpPr txBox="1">
            <a:spLocks noGrp="1"/>
          </p:cNvSpPr>
          <p:nvPr/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762735F5-F2A3-4526-B1EC-F3F99EB76628}" type="datetime1">
              <a:rPr lang="en-US">
                <a:latin typeface="+mn-lt"/>
              </a:rPr>
              <a:pPr>
                <a:defRPr/>
              </a:pPr>
              <a:t>6/3/2014</a:t>
            </a:fld>
            <a:endParaRPr lang="en-US">
              <a:latin typeface="+mn-lt"/>
            </a:endParaRPr>
          </a:p>
        </p:txBody>
      </p:sp>
      <p:sp>
        <p:nvSpPr>
          <p:cNvPr id="14340" name="Rectangle 5"/>
          <p:cNvSpPr txBox="1">
            <a:spLocks noGrp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14341" name="Rectangle 6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fld id="{8C1A0D48-D9F1-4098-B569-185A125ED460}" type="slidenum">
              <a:rPr lang="en-US">
                <a:latin typeface="+mn-lt"/>
              </a:rPr>
              <a:pPr>
                <a:defRPr/>
              </a:pPr>
              <a:t>35</a:t>
            </a:fld>
            <a:endParaRPr lang="en-US">
              <a:latin typeface="+mn-lt"/>
            </a:endParaRPr>
          </a:p>
        </p:txBody>
      </p:sp>
      <p:sp>
        <p:nvSpPr>
          <p:cNvPr id="14342" name="Rectangle 7"/>
          <p:cNvSpPr txBox="1">
            <a:spLocks noGrp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GB">
              <a:latin typeface="+mn-lt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3"/>
          <p:cNvSpPr txBox="1">
            <a:spLocks noGrp="1"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en-US" sz="1200">
                <a:latin typeface="Calibri" pitchFamily="34" charset="0"/>
              </a:rPr>
              <a:t>Microsoft </a:t>
            </a:r>
            <a:r>
              <a:rPr lang="en-US" sz="1200" b="1">
                <a:latin typeface="Calibri" pitchFamily="34" charset="0"/>
              </a:rPr>
              <a:t>Engineering Excellence</a:t>
            </a:r>
            <a:endParaRPr lang="en-US" sz="1200">
              <a:latin typeface="Calibri" pitchFamily="34" charset="0"/>
            </a:endParaRPr>
          </a:p>
        </p:txBody>
      </p:sp>
      <p:sp>
        <p:nvSpPr>
          <p:cNvPr id="73730" name="Rectangle 25"/>
          <p:cNvSpPr txBox="1">
            <a:spLocks noGrp="1" noChangeArrowheads="1"/>
          </p:cNvSpPr>
          <p:nvPr/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r>
              <a:rPr lang="en-US" sz="1200">
                <a:latin typeface="Calibri" pitchFamily="34" charset="0"/>
              </a:rPr>
              <a:t>Microsoft Confidential</a:t>
            </a:r>
          </a:p>
        </p:txBody>
      </p:sp>
      <p:sp>
        <p:nvSpPr>
          <p:cNvPr id="73731" name="Rectangle 26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500E04E6-587C-4B82-BD91-572A96B6AF70}" type="slidenum">
              <a:rPr lang="en-US" sz="1200">
                <a:latin typeface="Calibri" pitchFamily="34" charset="0"/>
              </a:rPr>
              <a:pPr algn="r"/>
              <a:t>36</a:t>
            </a:fld>
            <a:endParaRPr lang="en-US" sz="1200">
              <a:latin typeface="Calibri" pitchFamily="34" charset="0"/>
            </a:endParaRPr>
          </a:p>
        </p:txBody>
      </p:sp>
      <p:sp>
        <p:nvSpPr>
          <p:cNvPr id="7373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7288" y="449263"/>
            <a:ext cx="4541837" cy="340836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7975" y="4140200"/>
            <a:ext cx="6261100" cy="4592638"/>
          </a:xfrm>
          <a:noFill/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>
              <a:defRPr/>
            </a:pPr>
            <a:r>
              <a:rPr lang="da-DK"/>
              <a:t>Art.6(1) din Regulamentul UE 1291/2013 </a:t>
            </a:r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5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AC670-FDA7-49FF-B75E-1D60649AF7BE}" type="datetime2">
              <a:rPr lang="en-US"/>
              <a:pPr>
                <a:defRPr/>
              </a:pPr>
              <a:t>Tuesday, June 03, 2014</a:t>
            </a:fld>
            <a:endParaRPr lang="en-US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825"/>
            <a:ext cx="758825" cy="2476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60734-006D-4724-BBD5-00662484AA3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AE361-8D52-4068-B85D-2BD220D15296}" type="datetime2">
              <a:rPr lang="en-US"/>
              <a:pPr>
                <a:defRPr/>
              </a:pPr>
              <a:t>Tuesday, June 03, 2014</a:t>
            </a:fld>
            <a:endParaRPr lang="en-US" dirty="0"/>
          </a:p>
        </p:txBody>
      </p:sp>
      <p:sp>
        <p:nvSpPr>
          <p:cNvPr id="4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422030-2D55-4052-A9C6-DB94153215E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F7DC45-EBD2-480B-8270-DA56EFB87A7E}" type="datetime2">
              <a:rPr lang="en-US"/>
              <a:pPr>
                <a:defRPr/>
              </a:pPr>
              <a:t>Tuesday, June 03, 2014</a:t>
            </a:fld>
            <a:endParaRPr lang="en-US" dirty="0"/>
          </a:p>
        </p:txBody>
      </p:sp>
      <p:sp>
        <p:nvSpPr>
          <p:cNvPr id="3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C1B4E-39FD-4590-BF2F-DCBD4956AE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D442B-9357-4ACD-9F22-EBD5126555AE}" type="datetime2">
              <a:rPr lang="en-US"/>
              <a:pPr>
                <a:defRPr/>
              </a:pPr>
              <a:t>Tuesday, June 03, 2014</a:t>
            </a:fld>
            <a:endParaRPr lang="en-US" dirty="0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5E8AF2-E98E-4CCC-A832-FA02EA3658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25B2BD-5BBA-403A-965C-B85BA460B931}" type="datetime2">
              <a:rPr lang="en-US"/>
              <a:pPr>
                <a:defRPr/>
              </a:pPr>
              <a:t>Tuesday, June 03, 2014</a:t>
            </a:fld>
            <a:endParaRPr lang="en-US" dirty="0"/>
          </a:p>
        </p:txBody>
      </p:sp>
      <p:sp>
        <p:nvSpPr>
          <p:cNvPr id="5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7162E6-8F7C-4D6D-BF65-439245240E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preserve="1">
  <p:cSld name="Title and 2-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noProof="1" smtClean="0"/>
              <a:t>Click to edit Master title style</a:t>
            </a:r>
            <a:endParaRPr lang="en-US" dirty="0"/>
          </a:p>
        </p:txBody>
      </p:sp>
      <p:sp>
        <p:nvSpPr>
          <p:cNvPr id="3" name="Rectangle 3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noProof="1" smtClean="0"/>
              <a:t>Click to edit Master text styles</a:t>
            </a:r>
          </a:p>
          <a:p>
            <a:pPr lvl="1"/>
            <a:r>
              <a:rPr lang="en-US" noProof="1" smtClean="0"/>
              <a:t>Second level</a:t>
            </a:r>
          </a:p>
          <a:p>
            <a:pPr lvl="2"/>
            <a:r>
              <a:rPr lang="en-US" noProof="1" smtClean="0"/>
              <a:t>Third level</a:t>
            </a:r>
          </a:p>
          <a:p>
            <a:pPr lvl="3"/>
            <a:r>
              <a:rPr lang="en-US" noProof="1" smtClean="0"/>
              <a:t>Fourth level</a:t>
            </a:r>
          </a:p>
          <a:p>
            <a:pPr lvl="4"/>
            <a:r>
              <a:rPr lang="en-US" noProof="1" smtClean="0"/>
              <a:t>Fifth level</a:t>
            </a:r>
            <a:endParaRPr lang="en-US"/>
          </a:p>
        </p:txBody>
      </p:sp>
      <p:sp>
        <p:nvSpPr>
          <p:cNvPr id="5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F535E1-2EB9-499C-B8FF-E45F2AE703A2}" type="datetime2">
              <a:rPr lang="en-US"/>
              <a:pPr>
                <a:defRPr/>
              </a:pPr>
              <a:t>Tuesday, June 03, 2014</a:t>
            </a:fld>
            <a:endParaRPr lang="en-US" dirty="0"/>
          </a:p>
        </p:txBody>
      </p:sp>
      <p:sp>
        <p:nvSpPr>
          <p:cNvPr id="6" name="Footer Placeholder 2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F6C1F3-4149-4E5D-A678-E20712DF90A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igla MEN 2012 format pn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1333500" y="460375"/>
            <a:ext cx="1447800" cy="83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drap_cmyk.jpg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76200" y="460375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alphaModFix amt="67000"/>
            <a:duotone>
              <a:schemeClr val="bg1">
                <a:shade val="30000"/>
                <a:satMod val="455000"/>
              </a:schemeClr>
              <a:schemeClr val="bg1">
                <a:tint val="95000"/>
                <a:satMod val="120000"/>
              </a:schemeClr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029" name="Text Placeholder 7"/>
          <p:cNvSpPr>
            <a:spLocks noGrp="1"/>
          </p:cNvSpPr>
          <p:nvPr>
            <p:ph type="body" idx="1"/>
          </p:nvPr>
        </p:nvSpPr>
        <p:spPr bwMode="auto"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7CDB4CF-A827-4AB6-B0DC-36756A72983A}" type="datetime2">
              <a:rPr lang="en-US"/>
              <a:pPr>
                <a:defRPr/>
              </a:pPr>
              <a:t>Tuesday, June 03, 2014</a:t>
            </a:fld>
            <a:endParaRPr lang="en-US" dirty="0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accent1">
                    <a:shade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AE5851E-C2E1-403F-B9EC-04DD35BDBB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1" r:id="rId2"/>
    <p:sldLayoutId id="2147483670" r:id="rId3"/>
    <p:sldLayoutId id="2147483669" r:id="rId4"/>
    <p:sldLayoutId id="2147483668" r:id="rId5"/>
    <p:sldLayoutId id="2147483667" r:id="rId6"/>
    <p:sldLayoutId id="2147483673" r:id="rId7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4.jpeg"/><Relationship Id="rId9" Type="http://schemas.microsoft.com/office/2007/relationships/diagramDrawing" Target="../diagrams/drawin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diagramColors" Target="../diagrams/colors3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2.xml"/><Relationship Id="rId12" Type="http://schemas.openxmlformats.org/officeDocument/2006/relationships/diagramQuickStyle" Target="../diagrams/quickStyle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2.xml"/><Relationship Id="rId11" Type="http://schemas.openxmlformats.org/officeDocument/2006/relationships/diagramLayout" Target="../diagrams/layout3.xml"/><Relationship Id="rId5" Type="http://schemas.openxmlformats.org/officeDocument/2006/relationships/diagramData" Target="../diagrams/data2.xml"/><Relationship Id="rId10" Type="http://schemas.openxmlformats.org/officeDocument/2006/relationships/diagramData" Target="../diagrams/data3.xml"/><Relationship Id="rId4" Type="http://schemas.openxmlformats.org/officeDocument/2006/relationships/image" Target="../media/image4.jpeg"/><Relationship Id="rId9" Type="http://schemas.microsoft.com/office/2007/relationships/diagramDrawing" Target="../diagrams/drawing2.xml"/><Relationship Id="rId14" Type="http://schemas.microsoft.com/office/2007/relationships/diagramDrawing" Target="../diagrams/drawing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4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4" Type="http://schemas.openxmlformats.org/officeDocument/2006/relationships/image" Target="../media/image6.jpeg"/><Relationship Id="rId9" Type="http://schemas.microsoft.com/office/2007/relationships/diagramDrawing" Target="../diagrams/drawing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png"/><Relationship Id="rId4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5.xml"/><Relationship Id="rId5" Type="http://schemas.openxmlformats.org/officeDocument/2006/relationships/diagramData" Target="../diagrams/data5.xml"/><Relationship Id="rId4" Type="http://schemas.openxmlformats.org/officeDocument/2006/relationships/image" Target="../media/image4.jpeg"/><Relationship Id="rId9" Type="http://schemas.microsoft.com/office/2007/relationships/diagramDrawing" Target="../diagrams/drawing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4.jpeg"/><Relationship Id="rId9" Type="http://schemas.microsoft.com/office/2007/relationships/diagramDrawing" Target="../diagrams/drawing6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openxmlformats.org/officeDocument/2006/relationships/image" Target="../media/image6.jpeg"/><Relationship Id="rId7" Type="http://schemas.openxmlformats.org/officeDocument/2006/relationships/diagramQuickStyle" Target="../diagrams/quickStyle7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4.jpeg"/><Relationship Id="rId9" Type="http://schemas.microsoft.com/office/2007/relationships/diagramDrawing" Target="../diagrams/drawing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://ec.europa.eu/dgs/jrc/index.cfm?id=1540" TargetMode="External"/><Relationship Id="rId3" Type="http://schemas.openxmlformats.org/officeDocument/2006/relationships/hyperlink" Target="http://ec.europa.eu/dgs/jrc/index.cfm?id=1500" TargetMode="External"/><Relationship Id="rId7" Type="http://schemas.openxmlformats.org/officeDocument/2006/relationships/hyperlink" Target="http://ec.europa.eu/dgs/jrc/index.cfm?id=1550" TargetMode="External"/><Relationship Id="rId2" Type="http://schemas.openxmlformats.org/officeDocument/2006/relationships/hyperlink" Target="http://ec.europa.eu/dgs/jrc/index.cfm?id=1490&amp;lang=en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c.europa.eu/dgs/jrc/index.cfm?id=1530" TargetMode="External"/><Relationship Id="rId5" Type="http://schemas.openxmlformats.org/officeDocument/2006/relationships/hyperlink" Target="http://ec.europa.eu/dgs/jrc/index.cfm?id=1510" TargetMode="External"/><Relationship Id="rId4" Type="http://schemas.openxmlformats.org/officeDocument/2006/relationships/hyperlink" Target="http://ec.europa.eu/dgs/jrc/index.cfm?id=1520" TargetMode="External"/><Relationship Id="rId9" Type="http://schemas.openxmlformats.org/officeDocument/2006/relationships/hyperlink" Target="http://ec.europa.eu/dgs/jrc/index.cfm?id=1560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dgs/jrc/index.cfm?id=3440" TargetMode="External"/><Relationship Id="rId7" Type="http://schemas.openxmlformats.org/officeDocument/2006/relationships/hyperlink" Target="http://ec.europa.eu/dgs/jrc/index.cfm?id=1720" TargetMode="External"/><Relationship Id="rId2" Type="http://schemas.openxmlformats.org/officeDocument/2006/relationships/hyperlink" Target="http://europa.eu/epso/index_en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ec.europa.eu/dgs/jrc/index.cfm?id=1410" TargetMode="External"/><Relationship Id="rId5" Type="http://schemas.openxmlformats.org/officeDocument/2006/relationships/hyperlink" Target="http://ec.europa.eu/dgs/jrc/index.cfm?id=3720" TargetMode="External"/><Relationship Id="rId4" Type="http://schemas.openxmlformats.org/officeDocument/2006/relationships/hyperlink" Target="http://ec.europa.eu/dgs/jrc/index.cfm?id=3690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ec.europa.eu/research/participants/portal/desktop/en/home.html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image" Target="../media/image6.jpe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jpeg"/><Relationship Id="rId4" Type="http://schemas.openxmlformats.org/officeDocument/2006/relationships/image" Target="../media/image4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7" Type="http://schemas.openxmlformats.org/officeDocument/2006/relationships/image" Target="../media/image4.jpe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6.jpeg"/><Relationship Id="rId5" Type="http://schemas.openxmlformats.org/officeDocument/2006/relationships/notesSlide" Target="../notesSlides/notesSlide26.xml"/><Relationship Id="rId4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7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09600" y="685800"/>
            <a:ext cx="792480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7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tique Olive" pitchFamily="34" charset="0"/>
                <a:cs typeface="+mn-cs"/>
              </a:rPr>
              <a:t>ORIZONT  2020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91000" y="2743200"/>
            <a:ext cx="46482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o-RO" sz="3200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Franklin Gothic Book"/>
              </a:rPr>
              <a:t>Prezentare generală</a:t>
            </a:r>
            <a:endParaRPr lang="en-US" sz="32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Franklin Gothic Book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05400" y="4876800"/>
            <a:ext cx="3581400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 </a:t>
            </a:r>
            <a:r>
              <a:rPr lang="en-GB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iunie</a:t>
            </a:r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2014 </a:t>
            </a:r>
          </a:p>
          <a:p>
            <a:pPr algn="ctr"/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Craiova  </a:t>
            </a:r>
            <a:endParaRPr lang="ro-RO" b="1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3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0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TextBox 9"/>
          <p:cNvSpPr txBox="1">
            <a:spLocks noChangeArrowheads="1"/>
          </p:cNvSpPr>
          <p:nvPr/>
        </p:nvSpPr>
        <p:spPr bwMode="auto">
          <a:xfrm>
            <a:off x="762000" y="1828800"/>
            <a:ext cx="5486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>
              <a:latin typeface="Franklin Gothic Book"/>
            </a:endParaRPr>
          </a:p>
        </p:txBody>
      </p:sp>
      <p:pic>
        <p:nvPicPr>
          <p:cNvPr id="13316" name="Picture 2" descr="C:\Users\ioana.ispas\Documents\coordonare NCP\NCP lista finala\prezentare retea NCP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90600" y="1981200"/>
            <a:ext cx="4227513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Rectangle 6"/>
          <p:cNvSpPr>
            <a:spLocks noChangeArrowheads="1"/>
          </p:cNvSpPr>
          <p:nvPr/>
        </p:nvSpPr>
        <p:spPr bwMode="auto">
          <a:xfrm>
            <a:off x="5791200" y="2286000"/>
            <a:ext cx="4572000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o-RO" sz="2400"/>
              <a:t>Î</a:t>
            </a:r>
            <a:r>
              <a:rPr lang="en-US" sz="2400"/>
              <a:t>ntotdeauna </a:t>
            </a:r>
          </a:p>
          <a:p>
            <a:r>
              <a:rPr lang="en-US" sz="2400"/>
              <a:t>al</a:t>
            </a:r>
            <a:r>
              <a:rPr lang="ro-RO" sz="2400"/>
              <a:t>ă</a:t>
            </a:r>
            <a:r>
              <a:rPr lang="en-US" sz="2400"/>
              <a:t>turi </a:t>
            </a:r>
          </a:p>
          <a:p>
            <a:r>
              <a:rPr lang="en-US" sz="2400"/>
              <a:t>de dumneavoastr</a:t>
            </a:r>
            <a:r>
              <a:rPr lang="ro-RO" sz="2400"/>
              <a:t>ă</a:t>
            </a:r>
            <a:r>
              <a:rPr lang="en-US" sz="2400"/>
              <a:t>!</a:t>
            </a:r>
          </a:p>
          <a:p>
            <a:endParaRPr lang="en-US" sz="2400"/>
          </a:p>
          <a:p>
            <a:r>
              <a:rPr lang="en-US" sz="2400" b="1">
                <a:solidFill>
                  <a:schemeClr val="accent2"/>
                </a:solidFill>
              </a:rPr>
              <a:t>Re</a:t>
            </a:r>
            <a:r>
              <a:rPr lang="ro-RO" sz="2400" b="1">
                <a:solidFill>
                  <a:schemeClr val="accent2"/>
                </a:solidFill>
              </a:rPr>
              <a:t>ț</a:t>
            </a:r>
            <a:r>
              <a:rPr lang="en-US" sz="2400" b="1">
                <a:solidFill>
                  <a:schemeClr val="accent2"/>
                </a:solidFill>
              </a:rPr>
              <a:t>eaua NCP</a:t>
            </a:r>
            <a:r>
              <a:rPr lang="en-US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4"/>
          <p:cNvSpPr txBox="1">
            <a:spLocks noChangeArrowheads="1"/>
          </p:cNvSpPr>
          <p:nvPr/>
        </p:nvSpPr>
        <p:spPr bwMode="auto">
          <a:xfrm>
            <a:off x="457200" y="6124575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15362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4" name="Rectangle 7"/>
          <p:cNvSpPr>
            <a:spLocks noChangeArrowheads="1"/>
          </p:cNvSpPr>
          <p:nvPr/>
        </p:nvSpPr>
        <p:spPr bwMode="auto">
          <a:xfrm>
            <a:off x="1295400" y="1524000"/>
            <a:ext cx="6400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chemeClr val="accent2"/>
                </a:solidFill>
                <a:latin typeface="Franklin Gothic Medium" pitchFamily="34" charset="0"/>
              </a:rPr>
              <a:t>Re</a:t>
            </a:r>
            <a:r>
              <a:rPr lang="ro-RO" sz="2800">
                <a:solidFill>
                  <a:schemeClr val="accent2"/>
                </a:solidFill>
                <a:latin typeface="Franklin Gothic Medium" pitchFamily="34" charset="0"/>
              </a:rPr>
              <a:t>ț</a:t>
            </a:r>
            <a:r>
              <a:rPr lang="en-US" sz="2800">
                <a:solidFill>
                  <a:schemeClr val="accent2"/>
                </a:solidFill>
                <a:latin typeface="Franklin Gothic Medium" pitchFamily="34" charset="0"/>
              </a:rPr>
              <a:t>eaua NCP se prezint</a:t>
            </a:r>
            <a:r>
              <a:rPr lang="ro-RO" sz="2800">
                <a:solidFill>
                  <a:schemeClr val="accent2"/>
                </a:solidFill>
                <a:latin typeface="Franklin Gothic Medium" pitchFamily="34" charset="0"/>
              </a:rPr>
              <a:t>ă</a:t>
            </a:r>
            <a:r>
              <a:rPr lang="en-US" sz="2800">
                <a:solidFill>
                  <a:schemeClr val="accent2"/>
                </a:solidFill>
                <a:latin typeface="Franklin Gothic Medium" pitchFamily="34" charset="0"/>
              </a:rPr>
              <a:t>!</a:t>
            </a:r>
            <a:endParaRPr lang="en-GB" sz="2800">
              <a:solidFill>
                <a:schemeClr val="accent2"/>
              </a:solidFill>
              <a:latin typeface="Franklin Gothic Medium" pitchFamily="34" charset="0"/>
            </a:endParaRPr>
          </a:p>
        </p:txBody>
      </p:sp>
      <p:sp>
        <p:nvSpPr>
          <p:cNvPr id="15365" name="Rectangle 8"/>
          <p:cNvSpPr>
            <a:spLocks noChangeArrowheads="1"/>
          </p:cNvSpPr>
          <p:nvPr/>
        </p:nvSpPr>
        <p:spPr bwMode="auto">
          <a:xfrm>
            <a:off x="1143000" y="2514600"/>
            <a:ext cx="7696200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GB" altLang="en-US" sz="2000">
                <a:latin typeface="Franklin Gothic Book"/>
              </a:rPr>
              <a:t>Structura stabilit</a:t>
            </a:r>
            <a:r>
              <a:rPr lang="ro-RO" altLang="en-US" sz="2000">
                <a:latin typeface="Franklin Gothic Book"/>
              </a:rPr>
              <a:t>ă</a:t>
            </a:r>
            <a:r>
              <a:rPr lang="en-GB" altLang="en-US" sz="2000">
                <a:latin typeface="Franklin Gothic Book"/>
              </a:rPr>
              <a:t> </a:t>
            </a:r>
            <a:r>
              <a:rPr lang="ro-RO" altLang="en-US" sz="2000">
                <a:latin typeface="Franklin Gothic Book"/>
              </a:rPr>
              <a:t>ș</a:t>
            </a:r>
            <a:r>
              <a:rPr lang="en-GB" altLang="en-US" sz="2000">
                <a:latin typeface="Franklin Gothic Book"/>
              </a:rPr>
              <a:t>i finan</a:t>
            </a:r>
            <a:r>
              <a:rPr lang="ro-RO" altLang="en-US" sz="2000">
                <a:latin typeface="Franklin Gothic Book"/>
              </a:rPr>
              <a:t>ț</a:t>
            </a:r>
            <a:r>
              <a:rPr lang="en-GB" altLang="en-US" sz="2000">
                <a:latin typeface="Franklin Gothic Book"/>
              </a:rPr>
              <a:t>at</a:t>
            </a:r>
            <a:r>
              <a:rPr lang="ro-RO" altLang="en-US" sz="2000">
                <a:latin typeface="Franklin Gothic Book"/>
              </a:rPr>
              <a:t>ă</a:t>
            </a:r>
            <a:r>
              <a:rPr lang="en-GB" altLang="en-US" sz="2000">
                <a:latin typeface="Franklin Gothic Book"/>
              </a:rPr>
              <a:t> de guvernul fiec</a:t>
            </a:r>
            <a:r>
              <a:rPr lang="ro-RO" altLang="en-US" sz="2000">
                <a:latin typeface="Franklin Gothic Book"/>
              </a:rPr>
              <a:t>ă</a:t>
            </a:r>
            <a:r>
              <a:rPr lang="en-GB" altLang="en-US" sz="2000">
                <a:latin typeface="Franklin Gothic Book"/>
              </a:rPr>
              <a:t>rei </a:t>
            </a:r>
            <a:r>
              <a:rPr lang="ro-RO" altLang="en-US" sz="2000">
                <a:latin typeface="Franklin Gothic Book"/>
              </a:rPr>
              <a:t>Ță</a:t>
            </a:r>
            <a:r>
              <a:rPr lang="en-GB" altLang="en-US" sz="2000">
                <a:latin typeface="Franklin Gothic Book"/>
              </a:rPr>
              <a:t>ri Membre UE</a:t>
            </a:r>
            <a:r>
              <a:rPr lang="ro-RO" altLang="en-US" sz="2000">
                <a:latin typeface="Franklin Gothic Book"/>
              </a:rPr>
              <a:t> </a:t>
            </a:r>
            <a:r>
              <a:rPr lang="en-GB" altLang="en-US" sz="2000">
                <a:latin typeface="Franklin Gothic Book"/>
              </a:rPr>
              <a:t>(ministerul responsabil pentru activit</a:t>
            </a:r>
            <a:r>
              <a:rPr lang="ro-RO" altLang="en-US" sz="2000">
                <a:latin typeface="Franklin Gothic Book"/>
              </a:rPr>
              <a:t>ăți</a:t>
            </a:r>
            <a:r>
              <a:rPr lang="en-GB" altLang="en-US" sz="2000">
                <a:latin typeface="Franklin Gothic Book"/>
              </a:rPr>
              <a:t>le de cercetare)</a:t>
            </a:r>
            <a:r>
              <a:rPr lang="ro-RO" altLang="en-US" sz="2000">
                <a:latin typeface="Franklin Gothic Book"/>
              </a:rPr>
              <a:t> </a:t>
            </a:r>
            <a:r>
              <a:rPr lang="ro-RO" altLang="en-US" sz="2000"/>
              <a:t>î</a:t>
            </a:r>
            <a:r>
              <a:rPr lang="en-GB" altLang="en-US" sz="2000">
                <a:latin typeface="Franklin Gothic Book"/>
              </a:rPr>
              <a:t>n vederea asigur</a:t>
            </a:r>
            <a:r>
              <a:rPr lang="ro-RO" altLang="en-US" sz="2000">
                <a:latin typeface="Franklin Gothic Book"/>
              </a:rPr>
              <a:t>ă</a:t>
            </a:r>
            <a:r>
              <a:rPr lang="en-GB" altLang="en-US" sz="2000">
                <a:latin typeface="Franklin Gothic Book"/>
              </a:rPr>
              <a:t>rii promov</a:t>
            </a:r>
            <a:r>
              <a:rPr lang="ro-RO" altLang="en-US" sz="2000">
                <a:latin typeface="Franklin Gothic Book"/>
              </a:rPr>
              <a:t>ă</a:t>
            </a:r>
            <a:r>
              <a:rPr lang="en-GB" altLang="en-US" sz="2000">
                <a:latin typeface="Franklin Gothic Book"/>
              </a:rPr>
              <a:t>rii na</a:t>
            </a:r>
            <a:r>
              <a:rPr lang="ro-RO" altLang="en-US" sz="2000">
                <a:latin typeface="Franklin Gothic Book"/>
              </a:rPr>
              <a:t>ț</a:t>
            </a:r>
            <a:r>
              <a:rPr lang="en-GB" altLang="en-US" sz="2000">
                <a:latin typeface="Franklin Gothic Book"/>
              </a:rPr>
              <a:t>ionale a  programului Orizont 2020.</a:t>
            </a:r>
          </a:p>
          <a:p>
            <a:pPr>
              <a:buFontTx/>
              <a:buChar char="•"/>
            </a:pPr>
            <a:endParaRPr lang="en-GB" altLang="en-US" sz="2000">
              <a:latin typeface="Franklin Gothic Book"/>
            </a:endParaRPr>
          </a:p>
          <a:p>
            <a:pPr>
              <a:buFontTx/>
              <a:buChar char="•"/>
            </a:pPr>
            <a:r>
              <a:rPr lang="en-GB" altLang="en-US" sz="2000">
                <a:latin typeface="Franklin Gothic Book"/>
              </a:rPr>
              <a:t>Partajarea atribu</a:t>
            </a:r>
            <a:r>
              <a:rPr lang="ro-RO" altLang="en-US" sz="2000">
                <a:latin typeface="Franklin Gothic Book"/>
              </a:rPr>
              <a:t>ț</a:t>
            </a:r>
            <a:r>
              <a:rPr lang="en-GB" altLang="en-US" sz="2000">
                <a:latin typeface="Franklin Gothic Book"/>
              </a:rPr>
              <a:t>iilor de sus</a:t>
            </a:r>
            <a:r>
              <a:rPr lang="ro-RO" altLang="en-US" sz="2000">
                <a:latin typeface="Franklin Gothic Book"/>
              </a:rPr>
              <a:t>ț</a:t>
            </a:r>
            <a:r>
              <a:rPr lang="en-GB" altLang="en-US" sz="2000">
                <a:latin typeface="Franklin Gothic Book"/>
              </a:rPr>
              <a:t>inere </a:t>
            </a:r>
            <a:r>
              <a:rPr lang="ro-RO" altLang="en-US" sz="2000">
                <a:latin typeface="Franklin Gothic Book"/>
              </a:rPr>
              <a:t>ș</a:t>
            </a:r>
            <a:r>
              <a:rPr lang="en-GB" altLang="en-US" sz="2000">
                <a:latin typeface="Franklin Gothic Book"/>
              </a:rPr>
              <a:t>i instruire a re</a:t>
            </a:r>
            <a:r>
              <a:rPr lang="ro-RO" altLang="en-US" sz="2000">
                <a:latin typeface="Franklin Gothic Book"/>
              </a:rPr>
              <a:t>ț</a:t>
            </a:r>
            <a:r>
              <a:rPr lang="en-GB" altLang="en-US" sz="2000">
                <a:latin typeface="Franklin Gothic Book"/>
              </a:rPr>
              <a:t>elei NCP </a:t>
            </a:r>
            <a:r>
              <a:rPr lang="ro-RO" altLang="en-US" sz="2000"/>
              <a:t>î</a:t>
            </a:r>
            <a:r>
              <a:rPr lang="en-GB" altLang="en-US" sz="2000">
                <a:latin typeface="Franklin Gothic Book"/>
              </a:rPr>
              <a:t>ntre CE </a:t>
            </a:r>
            <a:r>
              <a:rPr lang="ro-RO" altLang="en-US" sz="2000">
                <a:latin typeface="Franklin Gothic Book"/>
              </a:rPr>
              <a:t>ș</a:t>
            </a:r>
            <a:r>
              <a:rPr lang="en-GB" altLang="en-US" sz="2000">
                <a:latin typeface="Franklin Gothic Book"/>
              </a:rPr>
              <a:t>i guvernul na</a:t>
            </a:r>
            <a:r>
              <a:rPr lang="ro-RO" altLang="en-US" sz="2000">
                <a:latin typeface="Franklin Gothic Book"/>
              </a:rPr>
              <a:t>ț</a:t>
            </a:r>
            <a:r>
              <a:rPr lang="en-GB" altLang="en-US" sz="2000">
                <a:latin typeface="Franklin Gothic Book"/>
              </a:rPr>
              <a:t>ional.</a:t>
            </a:r>
            <a:endParaRPr lang="en-US" sz="2000">
              <a:latin typeface="Franklin Gothic Boo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4"/>
          <p:cNvSpPr txBox="1">
            <a:spLocks noChangeArrowheads="1"/>
          </p:cNvSpPr>
          <p:nvPr/>
        </p:nvSpPr>
        <p:spPr bwMode="auto">
          <a:xfrm>
            <a:off x="457200" y="6124575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17410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295400" y="1524000"/>
            <a:ext cx="64008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GB" altLang="en-US" sz="2800" b="1">
                <a:solidFill>
                  <a:schemeClr val="accent2"/>
                </a:solidFill>
                <a:latin typeface="Franklin Gothic Book"/>
              </a:rPr>
              <a:t>Cine face parte din re</a:t>
            </a:r>
            <a:r>
              <a:rPr lang="ro-RO" altLang="en-US" sz="2800" b="1">
                <a:solidFill>
                  <a:schemeClr val="accent2"/>
                </a:solidFill>
                <a:latin typeface="Franklin Gothic Book"/>
              </a:rPr>
              <a:t>ț</a:t>
            </a:r>
            <a:r>
              <a:rPr lang="en-GB" altLang="en-US" sz="2800" b="1">
                <a:solidFill>
                  <a:schemeClr val="accent2"/>
                </a:solidFill>
                <a:latin typeface="Franklin Gothic Book"/>
              </a:rPr>
              <a:t>eaua NCP?</a:t>
            </a:r>
          </a:p>
          <a:p>
            <a:pPr algn="just">
              <a:lnSpc>
                <a:spcPct val="80000"/>
              </a:lnSpc>
            </a:pPr>
            <a:endParaRPr lang="en-GB" sz="2800">
              <a:solidFill>
                <a:schemeClr val="accent2"/>
              </a:solidFill>
              <a:latin typeface="Franklin Gothic Book"/>
            </a:endParaRPr>
          </a:p>
        </p:txBody>
      </p:sp>
      <p:sp>
        <p:nvSpPr>
          <p:cNvPr id="17413" name="Rectangle 6"/>
          <p:cNvSpPr>
            <a:spLocks noChangeArrowheads="1"/>
          </p:cNvSpPr>
          <p:nvPr/>
        </p:nvSpPr>
        <p:spPr bwMode="auto">
          <a:xfrm>
            <a:off x="1143000" y="2514600"/>
            <a:ext cx="76962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altLang="en-US" sz="2400" b="1"/>
              <a:t>Institu</a:t>
            </a:r>
            <a:r>
              <a:rPr lang="ro-RO" altLang="en-US" sz="2400" b="1"/>
              <a:t>ți</a:t>
            </a:r>
            <a:r>
              <a:rPr lang="en-GB" altLang="en-US" sz="2400" b="1"/>
              <a:t>a coordonatoare a re</a:t>
            </a:r>
            <a:r>
              <a:rPr lang="ro-RO" altLang="en-US" sz="2400" b="1"/>
              <a:t>ț</a:t>
            </a:r>
            <a:r>
              <a:rPr lang="en-GB" altLang="en-US" sz="2400" b="1"/>
              <a:t>elei NCP: MEN.</a:t>
            </a:r>
          </a:p>
          <a:p>
            <a:endParaRPr lang="en-GB" altLang="en-US" sz="2400" b="1"/>
          </a:p>
          <a:p>
            <a:pPr algn="just"/>
            <a:r>
              <a:rPr lang="en-GB" altLang="en-US" sz="2400" b="1"/>
              <a:t>Nucleul</a:t>
            </a:r>
            <a:r>
              <a:rPr lang="en-GB" altLang="en-US" sz="2400"/>
              <a:t> NCP –</a:t>
            </a:r>
            <a:r>
              <a:rPr lang="en-US" sz="2400" i="1"/>
              <a:t>Direc</a:t>
            </a:r>
            <a:r>
              <a:rPr lang="ro-RO" sz="2400" i="1"/>
              <a:t>ț</a:t>
            </a:r>
            <a:r>
              <a:rPr lang="en-US" sz="2400" i="1"/>
              <a:t>ia Programe CDI pentru Priorit</a:t>
            </a:r>
            <a:r>
              <a:rPr lang="ro-RO" sz="2400" i="1"/>
              <a:t>ăț</a:t>
            </a:r>
            <a:r>
              <a:rPr lang="en-US" sz="2400" i="1"/>
              <a:t>i Europene </a:t>
            </a:r>
            <a:r>
              <a:rPr lang="ro-RO" sz="2400" i="1"/>
              <a:t>ș</a:t>
            </a:r>
            <a:r>
              <a:rPr lang="en-US" sz="2400" i="1"/>
              <a:t>i Interna</a:t>
            </a:r>
            <a:r>
              <a:rPr lang="ro-RO" sz="2400" i="1"/>
              <a:t>ț</a:t>
            </a:r>
            <a:r>
              <a:rPr lang="en-US" sz="2400" i="1"/>
              <a:t>ionale , </a:t>
            </a:r>
            <a:r>
              <a:rPr lang="en-GB" altLang="en-US" sz="2400"/>
              <a:t>MEN.</a:t>
            </a:r>
          </a:p>
          <a:p>
            <a:pPr algn="just"/>
            <a:endParaRPr lang="en-GB" altLang="en-US" sz="2400"/>
          </a:p>
          <a:p>
            <a:pPr algn="just"/>
            <a:r>
              <a:rPr lang="en-GB" altLang="en-US" sz="2400" b="1"/>
              <a:t>Reprezentan</a:t>
            </a:r>
            <a:r>
              <a:rPr lang="ro-RO" altLang="en-US" sz="2400" b="1"/>
              <a:t>ț</a:t>
            </a:r>
            <a:r>
              <a:rPr lang="en-GB" altLang="en-US" sz="2400" b="1"/>
              <a:t>i ai altor institute </a:t>
            </a:r>
            <a:r>
              <a:rPr lang="en-GB" altLang="en-US" sz="2400"/>
              <a:t>– cu rol de sprijin tematic </a:t>
            </a:r>
            <a:r>
              <a:rPr lang="ro-RO" altLang="en-US" sz="2400"/>
              <a:t>ș</a:t>
            </a:r>
            <a:r>
              <a:rPr lang="en-GB" altLang="en-US" sz="2400"/>
              <a:t>i </a:t>
            </a:r>
            <a:r>
              <a:rPr lang="ro-RO" altLang="en-US" sz="2400"/>
              <a:t>î</a:t>
            </a:r>
            <a:r>
              <a:rPr lang="en-GB" altLang="en-US" sz="2400"/>
              <a:t>mbun</a:t>
            </a:r>
            <a:r>
              <a:rPr lang="ro-RO" altLang="en-US" sz="2400"/>
              <a:t>ă</a:t>
            </a:r>
            <a:r>
              <a:rPr lang="en-GB" altLang="en-US" sz="2400"/>
              <a:t>t</a:t>
            </a:r>
            <a:r>
              <a:rPr lang="ro-RO" altLang="en-US" sz="2400"/>
              <a:t>ăț</a:t>
            </a:r>
            <a:r>
              <a:rPr lang="en-GB" altLang="en-US" sz="2400"/>
              <a:t>ire</a:t>
            </a:r>
            <a:r>
              <a:rPr lang="ro-RO" altLang="en-US" sz="2400"/>
              <a:t> </a:t>
            </a:r>
            <a:r>
              <a:rPr lang="en-GB" altLang="en-US" sz="2400"/>
              <a:t>a particip</a:t>
            </a:r>
            <a:r>
              <a:rPr lang="ro-RO" altLang="en-US" sz="2400"/>
              <a:t>ă</a:t>
            </a:r>
            <a:r>
              <a:rPr lang="en-GB" altLang="en-US" sz="2400"/>
              <a:t>rii mediului academic (ASAS, Ministerul</a:t>
            </a:r>
            <a:r>
              <a:rPr lang="ro-RO" altLang="en-US" sz="2400"/>
              <a:t> </a:t>
            </a:r>
            <a:r>
              <a:rPr lang="en-GB" altLang="en-US" sz="2400"/>
              <a:t>Mediului,</a:t>
            </a:r>
            <a:r>
              <a:rPr lang="ro-RO" altLang="en-US" sz="2400"/>
              <a:t> Universitatea Ovidius, Universitatea Gh. Asachi, Institutul Ana Aslan,</a:t>
            </a:r>
            <a:r>
              <a:rPr lang="en-US" altLang="en-US" sz="2400"/>
              <a:t> </a:t>
            </a:r>
            <a:r>
              <a:rPr lang="en-GB" altLang="en-US" sz="2400"/>
              <a:t>Politehnica Bucure</a:t>
            </a:r>
            <a:r>
              <a:rPr lang="ro-RO" altLang="en-US" sz="2400"/>
              <a:t>ș</a:t>
            </a:r>
            <a:r>
              <a:rPr lang="en-GB" altLang="en-US" sz="2400"/>
              <a:t>ti, USAMV Cluj,</a:t>
            </a:r>
            <a:r>
              <a:rPr lang="ro-RO" altLang="en-US" sz="2400"/>
              <a:t>T</a:t>
            </a:r>
            <a:r>
              <a:rPr lang="en-GB" altLang="en-US" sz="2400"/>
              <a:t>imi</a:t>
            </a:r>
            <a:r>
              <a:rPr lang="ro-RO" altLang="en-US" sz="2400"/>
              <a:t>ș</a:t>
            </a:r>
            <a:r>
              <a:rPr lang="en-GB" altLang="en-US" sz="2400"/>
              <a:t>oara,</a:t>
            </a:r>
            <a:r>
              <a:rPr lang="ro-RO" altLang="en-US" sz="2400"/>
              <a:t> </a:t>
            </a:r>
            <a:r>
              <a:rPr lang="en-GB" altLang="en-US" sz="2400"/>
              <a:t>ROSA).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4"/>
          <p:cNvSpPr txBox="1">
            <a:spLocks noChangeArrowheads="1"/>
          </p:cNvSpPr>
          <p:nvPr/>
        </p:nvSpPr>
        <p:spPr bwMode="auto">
          <a:xfrm>
            <a:off x="457200" y="6124575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19458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1295400" y="1524000"/>
            <a:ext cx="6400800" cy="774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en-US" sz="2800" b="1">
                <a:solidFill>
                  <a:schemeClr val="accent2"/>
                </a:solidFill>
                <a:latin typeface="Franklin Gothic Book"/>
              </a:rPr>
              <a:t>Oferta re</a:t>
            </a:r>
            <a:r>
              <a:rPr lang="ro-RO" sz="2800" b="1">
                <a:solidFill>
                  <a:schemeClr val="accent2"/>
                </a:solidFill>
                <a:latin typeface="Franklin Gothic Book"/>
              </a:rPr>
              <a:t>ț</a:t>
            </a:r>
            <a:r>
              <a:rPr lang="en-US" sz="2800" b="1">
                <a:solidFill>
                  <a:schemeClr val="accent2"/>
                </a:solidFill>
                <a:latin typeface="Franklin Gothic Book"/>
              </a:rPr>
              <a:t>elei NCP</a:t>
            </a:r>
            <a:endParaRPr lang="en-GB" altLang="en-US" sz="2800" b="1">
              <a:solidFill>
                <a:schemeClr val="accent2"/>
              </a:solidFill>
              <a:latin typeface="Franklin Gothic Book"/>
            </a:endParaRPr>
          </a:p>
          <a:p>
            <a:pPr algn="just">
              <a:lnSpc>
                <a:spcPct val="80000"/>
              </a:lnSpc>
            </a:pPr>
            <a:endParaRPr lang="en-GB" sz="2800">
              <a:solidFill>
                <a:schemeClr val="accent2"/>
              </a:solidFill>
              <a:latin typeface="Franklin Gothic Book"/>
            </a:endParaRPr>
          </a:p>
        </p:txBody>
      </p:sp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1143000" y="2514600"/>
            <a:ext cx="7696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altLang="en-US" sz="2000">
              <a:latin typeface="Franklin Gothic Book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1812925" y="231933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4"/>
          <p:cNvSpPr txBox="1">
            <a:spLocks noChangeArrowheads="1"/>
          </p:cNvSpPr>
          <p:nvPr/>
        </p:nvSpPr>
        <p:spPr bwMode="auto">
          <a:xfrm>
            <a:off x="457200" y="6124575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21506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1295400" y="1524000"/>
            <a:ext cx="6400800" cy="87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ro-RO" sz="3200">
                <a:solidFill>
                  <a:schemeClr val="accent2"/>
                </a:solidFill>
                <a:latin typeface="Franklin Gothic Book"/>
              </a:rPr>
              <a:t>Rețeaua NCP pe scurt</a:t>
            </a:r>
            <a:endParaRPr lang="en-GB" altLang="en-US" sz="3200" b="1">
              <a:solidFill>
                <a:schemeClr val="accent2"/>
              </a:solidFill>
              <a:latin typeface="Franklin Gothic Book"/>
            </a:endParaRPr>
          </a:p>
          <a:p>
            <a:pPr algn="just">
              <a:lnSpc>
                <a:spcPct val="80000"/>
              </a:lnSpc>
            </a:pPr>
            <a:endParaRPr lang="en-GB" sz="3200">
              <a:solidFill>
                <a:schemeClr val="accent2"/>
              </a:solidFill>
              <a:latin typeface="Franklin Gothic Book"/>
            </a:endParaRPr>
          </a:p>
        </p:txBody>
      </p:sp>
      <p:sp>
        <p:nvSpPr>
          <p:cNvPr id="21509" name="Rectangle 6"/>
          <p:cNvSpPr>
            <a:spLocks noChangeArrowheads="1"/>
          </p:cNvSpPr>
          <p:nvPr/>
        </p:nvSpPr>
        <p:spPr bwMode="auto">
          <a:xfrm>
            <a:off x="1143000" y="2514600"/>
            <a:ext cx="7696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altLang="en-US" sz="2000">
              <a:latin typeface="Franklin Gothic Book"/>
            </a:endParaRPr>
          </a:p>
        </p:txBody>
      </p:sp>
      <p:sp>
        <p:nvSpPr>
          <p:cNvPr id="21510" name="Rectangle 8"/>
          <p:cNvSpPr>
            <a:spLocks noChangeArrowheads="1"/>
          </p:cNvSpPr>
          <p:nvPr/>
        </p:nvSpPr>
        <p:spPr bwMode="auto">
          <a:xfrm>
            <a:off x="533400" y="2819400"/>
            <a:ext cx="4572000" cy="2563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o-RO" b="1"/>
              <a:t>Coordonator național </a:t>
            </a:r>
            <a:r>
              <a:rPr lang="en-US" b="1"/>
              <a:t> </a:t>
            </a:r>
          </a:p>
          <a:p>
            <a:r>
              <a:rPr lang="ro-RO"/>
              <a:t>22 pozitii NCP (18 programe )</a:t>
            </a:r>
          </a:p>
          <a:p>
            <a:r>
              <a:rPr lang="ro-RO"/>
              <a:t>NCP Legal și Financiar </a:t>
            </a:r>
          </a:p>
          <a:p>
            <a:r>
              <a:rPr lang="ro-RO"/>
              <a:t>NCP EURATOM </a:t>
            </a:r>
          </a:p>
          <a:p>
            <a:r>
              <a:rPr lang="ro-RO"/>
              <a:t>NCP JRC </a:t>
            </a:r>
          </a:p>
          <a:p>
            <a:endParaRPr lang="ro-RO"/>
          </a:p>
          <a:p>
            <a:r>
              <a:rPr lang="ro-RO" b="1"/>
              <a:t>52 nominalizări</a:t>
            </a:r>
          </a:p>
          <a:p>
            <a:endParaRPr lang="ro-RO" b="1"/>
          </a:p>
          <a:p>
            <a:r>
              <a:rPr lang="ro-RO" b="1">
                <a:solidFill>
                  <a:schemeClr val="accent2"/>
                </a:solidFill>
              </a:rPr>
              <a:t>www.research.edu.ro</a:t>
            </a:r>
            <a:endParaRPr lang="en-US" b="1">
              <a:solidFill>
                <a:schemeClr val="accent2"/>
              </a:solidFill>
            </a:endParaRPr>
          </a:p>
        </p:txBody>
      </p:sp>
      <p:pic>
        <p:nvPicPr>
          <p:cNvPr id="21511" name="Picture 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105400" y="2133600"/>
            <a:ext cx="35052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4"/>
          <p:cNvSpPr txBox="1">
            <a:spLocks noChangeArrowheads="1"/>
          </p:cNvSpPr>
          <p:nvPr/>
        </p:nvSpPr>
        <p:spPr bwMode="auto">
          <a:xfrm>
            <a:off x="457200" y="6124575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23554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1295400" y="1524000"/>
            <a:ext cx="64008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o-RO" sz="3200">
                <a:solidFill>
                  <a:schemeClr val="accent2"/>
                </a:solidFill>
                <a:latin typeface="Franklin Gothic Book"/>
              </a:rPr>
              <a:t>Oferta NCP</a:t>
            </a:r>
            <a:endParaRPr lang="en-GB" sz="3200">
              <a:solidFill>
                <a:schemeClr val="accent2"/>
              </a:solidFill>
              <a:latin typeface="Franklin Gothic Book"/>
            </a:endParaRPr>
          </a:p>
        </p:txBody>
      </p:sp>
      <p:sp>
        <p:nvSpPr>
          <p:cNvPr id="23557" name="Rectangle 6"/>
          <p:cNvSpPr>
            <a:spLocks noChangeArrowheads="1"/>
          </p:cNvSpPr>
          <p:nvPr/>
        </p:nvSpPr>
        <p:spPr bwMode="auto">
          <a:xfrm>
            <a:off x="1143000" y="2514600"/>
            <a:ext cx="7696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altLang="en-US" sz="2000">
              <a:latin typeface="Franklin Gothic Book"/>
            </a:endParaRPr>
          </a:p>
        </p:txBody>
      </p:sp>
      <p:sp>
        <p:nvSpPr>
          <p:cNvPr id="23558" name="Rectangle 7"/>
          <p:cNvSpPr>
            <a:spLocks noChangeArrowheads="1"/>
          </p:cNvSpPr>
          <p:nvPr/>
        </p:nvSpPr>
        <p:spPr bwMode="auto">
          <a:xfrm>
            <a:off x="228600" y="2667000"/>
            <a:ext cx="4572000" cy="2255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o-RO" sz="2000">
                <a:latin typeface="Franklin Gothic Book"/>
              </a:rPr>
              <a:t>Organizați evenimente științifice și doriți o prezentare Orizont 2020?</a:t>
            </a:r>
            <a:endParaRPr lang="en-GB" sz="2000">
              <a:latin typeface="Franklin Gothic Book"/>
            </a:endParaRPr>
          </a:p>
          <a:p>
            <a:endParaRPr lang="ro-RO" sz="2000">
              <a:latin typeface="Franklin Gothic Book"/>
            </a:endParaRPr>
          </a:p>
          <a:p>
            <a:r>
              <a:rPr lang="ro-RO" sz="2000">
                <a:latin typeface="Franklin Gothic Book"/>
              </a:rPr>
              <a:t>Buletin lunar informativ  al rețelei NCP</a:t>
            </a:r>
            <a:endParaRPr lang="en-GB" sz="2000">
              <a:latin typeface="Franklin Gothic Book"/>
            </a:endParaRPr>
          </a:p>
          <a:p>
            <a:endParaRPr lang="en-US" sz="2000">
              <a:latin typeface="Franklin Gothic Book"/>
            </a:endParaRPr>
          </a:p>
          <a:p>
            <a:r>
              <a:rPr lang="en-US" sz="2000">
                <a:latin typeface="Franklin Gothic Book"/>
              </a:rPr>
              <a:t>Asisten</a:t>
            </a:r>
            <a:r>
              <a:rPr lang="ro-RO" sz="2000">
                <a:latin typeface="Franklin Gothic Book"/>
              </a:rPr>
              <a:t>ț</a:t>
            </a:r>
            <a:r>
              <a:rPr lang="en-US" sz="2000">
                <a:latin typeface="Franklin Gothic Book"/>
              </a:rPr>
              <a:t>a personalizat</a:t>
            </a:r>
            <a:r>
              <a:rPr lang="ro-RO" sz="2000">
                <a:latin typeface="Franklin Gothic Book"/>
              </a:rPr>
              <a:t>ă</a:t>
            </a:r>
            <a:r>
              <a:rPr lang="en-US" sz="2000">
                <a:latin typeface="Franklin Gothic Book"/>
              </a:rPr>
              <a:t> </a:t>
            </a:r>
          </a:p>
          <a:p>
            <a:pPr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endParaRPr lang="ro-RO" sz="2000">
              <a:latin typeface="Franklin Gothic Book"/>
            </a:endParaRPr>
          </a:p>
        </p:txBody>
      </p:sp>
      <p:sp>
        <p:nvSpPr>
          <p:cNvPr id="23559" name="Rectangle 9"/>
          <p:cNvSpPr>
            <a:spLocks noChangeArrowheads="1"/>
          </p:cNvSpPr>
          <p:nvPr/>
        </p:nvSpPr>
        <p:spPr bwMode="auto">
          <a:xfrm>
            <a:off x="1143000" y="2514600"/>
            <a:ext cx="7696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altLang="en-US" sz="2000">
              <a:latin typeface="Franklin Gothic Book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01636" y="4823519"/>
            <a:ext cx="8497886" cy="175432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o-RO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E-mail </a:t>
            </a:r>
            <a:r>
              <a:rPr lang="en-U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: </a:t>
            </a:r>
            <a:r>
              <a:rPr lang="ro-RO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orizont2020@ancs.ro</a:t>
            </a:r>
            <a:endParaRPr lang="en-US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4"/>
          <p:cNvSpPr txBox="1">
            <a:spLocks noChangeArrowheads="1"/>
          </p:cNvSpPr>
          <p:nvPr/>
        </p:nvSpPr>
        <p:spPr bwMode="auto">
          <a:xfrm>
            <a:off x="457200" y="6124575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25602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4" name="Rectangle 7"/>
          <p:cNvSpPr>
            <a:spLocks noChangeArrowheads="1"/>
          </p:cNvSpPr>
          <p:nvPr/>
        </p:nvSpPr>
        <p:spPr bwMode="auto">
          <a:xfrm>
            <a:off x="1295400" y="1524000"/>
            <a:ext cx="6400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chemeClr val="accent2"/>
                </a:solidFill>
                <a:latin typeface="Franklin Gothic Medium" pitchFamily="34" charset="0"/>
              </a:rPr>
              <a:t>ORIZONT 2020 –o ofert</a:t>
            </a:r>
            <a:r>
              <a:rPr lang="ro-RO" sz="2800">
                <a:solidFill>
                  <a:schemeClr val="accent2"/>
                </a:solidFill>
                <a:latin typeface="Franklin Gothic Medium" pitchFamily="34" charset="0"/>
              </a:rPr>
              <a:t>ă</a:t>
            </a:r>
            <a:r>
              <a:rPr lang="en-US" sz="2800">
                <a:solidFill>
                  <a:schemeClr val="accent2"/>
                </a:solidFill>
                <a:latin typeface="Franklin Gothic Medium" pitchFamily="34" charset="0"/>
              </a:rPr>
              <a:t> atractiv</a:t>
            </a:r>
            <a:r>
              <a:rPr lang="ro-RO" sz="2800">
                <a:solidFill>
                  <a:schemeClr val="accent2"/>
                </a:solidFill>
                <a:latin typeface="Franklin Gothic Medium" pitchFamily="34" charset="0"/>
              </a:rPr>
              <a:t>ă</a:t>
            </a:r>
            <a:r>
              <a:rPr lang="en-US" sz="2800">
                <a:solidFill>
                  <a:schemeClr val="accent2"/>
                </a:solidFill>
                <a:latin typeface="Franklin Gothic Medium" pitchFamily="34" charset="0"/>
              </a:rPr>
              <a:t>!</a:t>
            </a:r>
            <a:endParaRPr lang="en-GB" sz="2800">
              <a:solidFill>
                <a:schemeClr val="accent2"/>
              </a:solidFill>
              <a:latin typeface="Franklin Gothic Medium" pitchFamily="34" charset="0"/>
            </a:endParaRPr>
          </a:p>
        </p:txBody>
      </p:sp>
      <p:sp>
        <p:nvSpPr>
          <p:cNvPr id="25605" name="Rectangle 8"/>
          <p:cNvSpPr>
            <a:spLocks noChangeArrowheads="1"/>
          </p:cNvSpPr>
          <p:nvPr/>
        </p:nvSpPr>
        <p:spPr bwMode="auto">
          <a:xfrm>
            <a:off x="1143000" y="2514600"/>
            <a:ext cx="7696200" cy="459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buFontTx/>
              <a:buChar char="•"/>
            </a:pPr>
            <a:r>
              <a:rPr lang="ro-RO" altLang="en-US" sz="2400"/>
              <a:t>Buget</a:t>
            </a:r>
            <a:r>
              <a:rPr lang="en-US" altLang="en-US" sz="2400"/>
              <a:t>: </a:t>
            </a:r>
            <a:r>
              <a:rPr lang="en-US" altLang="en-US" sz="2400" b="1"/>
              <a:t>74 316.9  milioane EUR</a:t>
            </a:r>
            <a:r>
              <a:rPr lang="ro-RO" altLang="en-US" sz="2400" b="1"/>
              <a:t>*</a:t>
            </a:r>
            <a:r>
              <a:rPr lang="en-US" altLang="en-US" sz="2400" b="1"/>
              <a:t> .</a:t>
            </a:r>
          </a:p>
          <a:p>
            <a:pPr algn="just">
              <a:buFontTx/>
              <a:buChar char="•"/>
            </a:pPr>
            <a:r>
              <a:rPr lang="en-US" altLang="en-US" sz="2400"/>
              <a:t>Intervalul </a:t>
            </a:r>
            <a:r>
              <a:rPr lang="ro-RO" altLang="en-US" sz="2400"/>
              <a:t>î</a:t>
            </a:r>
            <a:r>
              <a:rPr lang="en-US" altLang="en-US" sz="2400"/>
              <a:t>n care se lanseaz</a:t>
            </a:r>
            <a:r>
              <a:rPr lang="ro-RO" altLang="en-US" sz="2400"/>
              <a:t>ă</a:t>
            </a:r>
            <a:r>
              <a:rPr lang="en-US" altLang="en-US" sz="2400"/>
              <a:t> competi</a:t>
            </a:r>
            <a:r>
              <a:rPr lang="ro-RO" altLang="en-US" sz="2400"/>
              <a:t>ț</a:t>
            </a:r>
            <a:r>
              <a:rPr lang="en-US" altLang="en-US" sz="2400"/>
              <a:t>ii:  2014-2020 .</a:t>
            </a:r>
          </a:p>
          <a:p>
            <a:pPr algn="just">
              <a:buFontTx/>
              <a:buChar char="•"/>
            </a:pPr>
            <a:r>
              <a:rPr lang="en-US" altLang="en-US" sz="2400"/>
              <a:t>18 programe distincte. </a:t>
            </a:r>
          </a:p>
          <a:p>
            <a:pPr algn="just">
              <a:buFontTx/>
              <a:buChar char="•"/>
            </a:pPr>
            <a:r>
              <a:rPr lang="en-US" altLang="en-US" sz="2400"/>
              <a:t>Finan</a:t>
            </a:r>
            <a:r>
              <a:rPr lang="ro-RO" altLang="en-US" sz="2400"/>
              <a:t>ț</a:t>
            </a:r>
            <a:r>
              <a:rPr lang="en-US" altLang="en-US" sz="2400"/>
              <a:t>are: 100% pentru organiza</a:t>
            </a:r>
            <a:r>
              <a:rPr lang="ro-RO" altLang="en-US" sz="2400"/>
              <a:t>ț</a:t>
            </a:r>
            <a:r>
              <a:rPr lang="en-US" altLang="en-US" sz="2400"/>
              <a:t>ii non- profit .</a:t>
            </a:r>
            <a:endParaRPr lang="ro-RO" altLang="en-US" sz="2400"/>
          </a:p>
          <a:p>
            <a:pPr algn="just">
              <a:buFontTx/>
              <a:buChar char="•"/>
            </a:pPr>
            <a:r>
              <a:rPr lang="ro-RO" altLang="en-US" sz="2400">
                <a:solidFill>
                  <a:schemeClr val="accent2"/>
                </a:solidFill>
              </a:rPr>
              <a:t>Completarea formularelor </a:t>
            </a:r>
            <a:r>
              <a:rPr lang="en-GB" altLang="en-US" sz="2400">
                <a:solidFill>
                  <a:schemeClr val="accent2"/>
                </a:solidFill>
              </a:rPr>
              <a:t>-</a:t>
            </a:r>
            <a:r>
              <a:rPr lang="ro-RO" altLang="en-US" sz="2400">
                <a:solidFill>
                  <a:schemeClr val="accent2"/>
                </a:solidFill>
              </a:rPr>
              <a:t>doar ONLINE!</a:t>
            </a:r>
            <a:endParaRPr lang="en-US" altLang="en-US" sz="2400">
              <a:solidFill>
                <a:schemeClr val="accent2"/>
              </a:solidFill>
            </a:endParaRPr>
          </a:p>
          <a:p>
            <a:pPr algn="just">
              <a:buFontTx/>
              <a:buChar char="•"/>
            </a:pPr>
            <a:r>
              <a:rPr lang="en-US" altLang="en-US" sz="2400"/>
              <a:t>Toate domeniile </a:t>
            </a:r>
            <a:r>
              <a:rPr lang="ro-RO" altLang="en-US" sz="2400"/>
              <a:t>ș</a:t>
            </a:r>
            <a:r>
              <a:rPr lang="en-US" altLang="en-US" sz="2400"/>
              <a:t>tiin</a:t>
            </a:r>
            <a:r>
              <a:rPr lang="ro-RO" altLang="en-US" sz="2400"/>
              <a:t>ț</a:t>
            </a:r>
            <a:r>
              <a:rPr lang="en-US" altLang="en-US" sz="2400"/>
              <a:t>ifice </a:t>
            </a:r>
            <a:r>
              <a:rPr lang="ro-RO" altLang="en-US" sz="2400"/>
              <a:t>ș</a:t>
            </a:r>
            <a:r>
              <a:rPr lang="en-US" altLang="en-US" sz="2400"/>
              <a:t>i tehnologice eligibile.</a:t>
            </a:r>
            <a:endParaRPr lang="ro-RO" altLang="en-US" sz="2400"/>
          </a:p>
          <a:p>
            <a:pPr algn="just">
              <a:buFontTx/>
              <a:buChar char="•"/>
            </a:pPr>
            <a:r>
              <a:rPr lang="ro-RO" altLang="en-US" sz="2400" b="1">
                <a:solidFill>
                  <a:schemeClr val="accent2"/>
                </a:solidFill>
              </a:rPr>
              <a:t>NOU! </a:t>
            </a:r>
            <a:r>
              <a:rPr lang="ro-RO" altLang="en-US" sz="2400"/>
              <a:t>Instrument dedicat IMM-urilor .</a:t>
            </a:r>
            <a:r>
              <a:rPr lang="en-US" altLang="en-US" sz="2400"/>
              <a:t> </a:t>
            </a:r>
          </a:p>
          <a:p>
            <a:pPr algn="just">
              <a:buFontTx/>
              <a:buChar char="•"/>
            </a:pPr>
            <a:r>
              <a:rPr lang="ro-RO" altLang="en-US" sz="2400" b="1">
                <a:solidFill>
                  <a:schemeClr val="accent2"/>
                </a:solidFill>
              </a:rPr>
              <a:t>NOU!</a:t>
            </a:r>
            <a:r>
              <a:rPr lang="ro-RO" altLang="en-US" sz="2400">
                <a:solidFill>
                  <a:schemeClr val="accent2"/>
                </a:solidFill>
              </a:rPr>
              <a:t> </a:t>
            </a:r>
            <a:r>
              <a:rPr lang="en-US" altLang="en-US" sz="2400" b="1">
                <a:solidFill>
                  <a:schemeClr val="accent2"/>
                </a:solidFill>
              </a:rPr>
              <a:t>Program dedicat </a:t>
            </a:r>
            <a:r>
              <a:rPr lang="ro-RO" altLang="en-US" sz="2400" b="1">
                <a:solidFill>
                  <a:schemeClr val="accent2"/>
                </a:solidFill>
              </a:rPr>
              <a:t>ță</a:t>
            </a:r>
            <a:r>
              <a:rPr lang="en-US" altLang="en-US" sz="2400" b="1">
                <a:solidFill>
                  <a:schemeClr val="accent2"/>
                </a:solidFill>
              </a:rPr>
              <a:t>rilor cu performan</a:t>
            </a:r>
            <a:r>
              <a:rPr lang="ro-RO" altLang="en-US" sz="2400" b="1">
                <a:solidFill>
                  <a:schemeClr val="accent2"/>
                </a:solidFill>
              </a:rPr>
              <a:t>ț</a:t>
            </a:r>
            <a:r>
              <a:rPr lang="en-US" altLang="en-US" sz="2400" b="1">
                <a:solidFill>
                  <a:schemeClr val="accent2"/>
                </a:solidFill>
              </a:rPr>
              <a:t>e reduse </a:t>
            </a:r>
            <a:r>
              <a:rPr lang="ro-RO" altLang="en-US" sz="2400" b="1">
                <a:solidFill>
                  <a:schemeClr val="accent2"/>
                </a:solidFill>
              </a:rPr>
              <a:t>î</a:t>
            </a:r>
            <a:r>
              <a:rPr lang="en-US" altLang="en-US" sz="2400" b="1">
                <a:solidFill>
                  <a:schemeClr val="accent2"/>
                </a:solidFill>
              </a:rPr>
              <a:t>n cercetare- </a:t>
            </a:r>
            <a:r>
              <a:rPr lang="en-US" altLang="en-US" sz="2400"/>
              <a:t>circa 0.8 miliarde EUR. </a:t>
            </a:r>
          </a:p>
          <a:p>
            <a:endParaRPr lang="en-US" altLang="en-US" sz="2000">
              <a:latin typeface="Franklin Gothic Book"/>
            </a:endParaRPr>
          </a:p>
          <a:p>
            <a:endParaRPr lang="ro-RO" altLang="en-US" sz="2000">
              <a:latin typeface="Franklin Gothic Book"/>
            </a:endParaRPr>
          </a:p>
          <a:p>
            <a:endParaRPr lang="ro-RO" altLang="en-US" sz="2000">
              <a:latin typeface="Franklin Gothic Book"/>
            </a:endParaRPr>
          </a:p>
          <a:p>
            <a:endParaRPr lang="ro-RO" altLang="en-US" sz="2000">
              <a:latin typeface="Franklin Gothic Book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124200" y="76200"/>
            <a:ext cx="4267200" cy="288925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Re</a:t>
            </a:r>
            <a:r>
              <a:rPr lang="ro-RO" dirty="0" smtClean="0"/>
              <a:t>ț</a:t>
            </a:r>
            <a:r>
              <a:rPr lang="en-US" dirty="0" err="1" smtClean="0"/>
              <a:t>eaua</a:t>
            </a:r>
            <a:r>
              <a:rPr lang="en-US" dirty="0" smtClean="0"/>
              <a:t> de </a:t>
            </a:r>
            <a:r>
              <a:rPr lang="en-US" dirty="0" err="1" smtClean="0"/>
              <a:t>Puncte</a:t>
            </a:r>
            <a:r>
              <a:rPr lang="en-US" dirty="0" smtClean="0"/>
              <a:t> Na</a:t>
            </a:r>
            <a:r>
              <a:rPr lang="ro-RO" dirty="0" smtClean="0"/>
              <a:t>ț</a:t>
            </a:r>
            <a:r>
              <a:rPr lang="en-US" dirty="0" err="1" smtClean="0"/>
              <a:t>ionale</a:t>
            </a:r>
            <a:r>
              <a:rPr lang="en-US" dirty="0" smtClean="0"/>
              <a:t> de Contact </a:t>
            </a:r>
            <a:r>
              <a:rPr lang="en-US" b="1" dirty="0" err="1" smtClean="0"/>
              <a:t>Orizont</a:t>
            </a:r>
            <a:r>
              <a:rPr lang="en-US" dirty="0" smtClean="0"/>
              <a:t> 2020 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F8388B-FE80-4B38-915B-B4975F740AE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4"/>
          <p:cNvSpPr txBox="1">
            <a:spLocks noChangeArrowheads="1"/>
          </p:cNvSpPr>
          <p:nvPr/>
        </p:nvSpPr>
        <p:spPr bwMode="auto">
          <a:xfrm>
            <a:off x="457200" y="6096000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27650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1295400" y="1524000"/>
            <a:ext cx="6400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/>
            </a:r>
            <a:br>
              <a:rPr lang="en-GB"/>
            </a:br>
            <a:r>
              <a:rPr lang="ro-RO" sz="3200">
                <a:solidFill>
                  <a:schemeClr val="accent2"/>
                </a:solidFill>
                <a:latin typeface="Franklin Gothic Book"/>
              </a:rPr>
              <a:t>Ce este </a:t>
            </a:r>
            <a:r>
              <a:rPr lang="en-US" sz="3200">
                <a:solidFill>
                  <a:schemeClr val="accent2"/>
                </a:solidFill>
                <a:latin typeface="Franklin Gothic Book"/>
              </a:rPr>
              <a:t>Orizont 2020 </a:t>
            </a:r>
            <a:r>
              <a:rPr lang="ro-RO" sz="3200">
                <a:solidFill>
                  <a:schemeClr val="accent2"/>
                </a:solidFill>
                <a:latin typeface="Franklin Gothic Book"/>
              </a:rPr>
              <a:t>?</a:t>
            </a:r>
            <a:endParaRPr lang="en-GB" sz="3200">
              <a:solidFill>
                <a:schemeClr val="accent2"/>
              </a:solidFill>
              <a:latin typeface="Franklin Gothic Book"/>
            </a:endParaRPr>
          </a:p>
        </p:txBody>
      </p:sp>
      <p:sp>
        <p:nvSpPr>
          <p:cNvPr id="24581" name="Rectangle 6"/>
          <p:cNvSpPr>
            <a:spLocks noChangeArrowheads="1"/>
          </p:cNvSpPr>
          <p:nvPr/>
        </p:nvSpPr>
        <p:spPr bwMode="auto">
          <a:xfrm>
            <a:off x="1143000" y="2514600"/>
            <a:ext cx="76962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o-RO" sz="2400" dirty="0"/>
              <a:t>NOUL </a:t>
            </a:r>
            <a:r>
              <a:rPr lang="en-US" sz="2400" dirty="0" err="1"/>
              <a:t>Programul</a:t>
            </a:r>
            <a:r>
              <a:rPr lang="en-US" sz="2400" dirty="0"/>
              <a:t> </a:t>
            </a:r>
            <a:r>
              <a:rPr lang="en-US" sz="2400" dirty="0" err="1"/>
              <a:t>cadru</a:t>
            </a:r>
            <a:r>
              <a:rPr lang="en-US" sz="2400" dirty="0"/>
              <a:t> de </a:t>
            </a:r>
            <a:r>
              <a:rPr lang="en-US" sz="2400" dirty="0" err="1"/>
              <a:t>finan</a:t>
            </a:r>
            <a:r>
              <a:rPr lang="ro-RO" sz="2400" dirty="0"/>
              <a:t>ț</a:t>
            </a:r>
            <a:r>
              <a:rPr lang="en-US" sz="2400" dirty="0"/>
              <a:t>are a </a:t>
            </a:r>
            <a:r>
              <a:rPr lang="en-US" sz="2400" dirty="0" err="1"/>
              <a:t>cercet</a:t>
            </a:r>
            <a:r>
              <a:rPr lang="ro-RO" sz="2400" dirty="0"/>
              <a:t>ă</a:t>
            </a:r>
            <a:r>
              <a:rPr lang="en-US" sz="2400" dirty="0" err="1"/>
              <a:t>rii</a:t>
            </a:r>
            <a:r>
              <a:rPr lang="en-US" sz="2400" dirty="0"/>
              <a:t> </a:t>
            </a:r>
            <a:r>
              <a:rPr lang="ro-RO" sz="2400" dirty="0"/>
              <a:t>ș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inov</a:t>
            </a:r>
            <a:r>
              <a:rPr lang="ro-RO" sz="2400" dirty="0"/>
              <a:t>ă</a:t>
            </a:r>
            <a:r>
              <a:rPr lang="en-US" sz="2400" dirty="0" err="1"/>
              <a:t>rii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</a:t>
            </a:r>
            <a:r>
              <a:rPr lang="en-US" sz="2400" dirty="0" err="1"/>
              <a:t>perioada</a:t>
            </a:r>
            <a:r>
              <a:rPr lang="en-US" sz="2400" dirty="0"/>
              <a:t> 2014-2020.</a:t>
            </a:r>
          </a:p>
          <a:p>
            <a:pPr>
              <a:defRPr/>
            </a:pPr>
            <a:endParaRPr lang="en-US" sz="2400" dirty="0"/>
          </a:p>
          <a:p>
            <a:pPr>
              <a:defRPr/>
            </a:pPr>
            <a:r>
              <a:rPr lang="ro-RO" sz="2400" dirty="0"/>
              <a:t>Buget  </a:t>
            </a:r>
            <a:r>
              <a:rPr lang="ro-RO" sz="2400" b="1" dirty="0"/>
              <a:t>74.316 miliarde EUR </a:t>
            </a:r>
            <a:r>
              <a:rPr lang="ro-RO" sz="2400" dirty="0"/>
              <a:t>( creștere de circa 25%).</a:t>
            </a:r>
          </a:p>
          <a:p>
            <a:pPr>
              <a:defRPr/>
            </a:pPr>
            <a:endParaRPr lang="en-US" sz="2400" dirty="0"/>
          </a:p>
          <a:p>
            <a:pPr>
              <a:defRPr/>
            </a:pPr>
            <a:r>
              <a:rPr lang="en-US" sz="2400" dirty="0"/>
              <a:t>Instrument </a:t>
            </a:r>
            <a:r>
              <a:rPr lang="en-US" sz="2400" dirty="0" err="1"/>
              <a:t>creat</a:t>
            </a:r>
            <a:r>
              <a:rPr lang="en-US" sz="2400" dirty="0"/>
              <a:t> </a:t>
            </a:r>
            <a:r>
              <a:rPr lang="en-US" sz="2400" dirty="0" err="1"/>
              <a:t>pentru</a:t>
            </a:r>
            <a:r>
              <a:rPr lang="en-US" sz="2400" dirty="0"/>
              <a:t> a r</a:t>
            </a:r>
            <a:r>
              <a:rPr lang="ro-RO" sz="2400" dirty="0"/>
              <a:t>ă</a:t>
            </a:r>
            <a:r>
              <a:rPr lang="en-US" sz="2400" dirty="0" err="1"/>
              <a:t>spunde</a:t>
            </a:r>
            <a:r>
              <a:rPr lang="en-US" sz="2400" dirty="0"/>
              <a:t>: </a:t>
            </a:r>
            <a:endParaRPr lang="ro-RO" sz="24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 err="1"/>
              <a:t>problemelor</a:t>
            </a:r>
            <a:r>
              <a:rPr lang="en-US" sz="2400" dirty="0"/>
              <a:t> create de </a:t>
            </a:r>
            <a:r>
              <a:rPr lang="en-US" sz="2400" dirty="0" err="1"/>
              <a:t>criza</a:t>
            </a:r>
            <a:r>
              <a:rPr lang="en-US" sz="2400" dirty="0"/>
              <a:t> economic</a:t>
            </a:r>
            <a:r>
              <a:rPr lang="ro-RO" sz="2400" dirty="0"/>
              <a:t>ă</a:t>
            </a:r>
            <a:r>
              <a:rPr lang="en-US" sz="2400" dirty="0"/>
              <a:t>;</a:t>
            </a:r>
            <a:endParaRPr lang="ro-RO" sz="24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sz="2400" dirty="0" err="1"/>
              <a:t>provoc</a:t>
            </a:r>
            <a:r>
              <a:rPr lang="ro-RO" sz="2400" dirty="0"/>
              <a:t>ă</a:t>
            </a:r>
            <a:r>
              <a:rPr lang="en-US" sz="2400" dirty="0" err="1"/>
              <a:t>rilor</a:t>
            </a:r>
            <a:r>
              <a:rPr lang="en-US" sz="2400" dirty="0"/>
              <a:t> </a:t>
            </a:r>
            <a:r>
              <a:rPr lang="en-US" sz="2400" dirty="0" err="1"/>
              <a:t>societale</a:t>
            </a:r>
            <a:r>
              <a:rPr lang="en-US" sz="2400" dirty="0"/>
              <a:t> </a:t>
            </a:r>
            <a:r>
              <a:rPr lang="en-US" sz="2400" dirty="0" err="1"/>
              <a:t>majore</a:t>
            </a:r>
            <a:r>
              <a:rPr lang="ro-RO" sz="2400" dirty="0"/>
              <a:t> si </a:t>
            </a:r>
            <a:r>
              <a:rPr lang="en-US" sz="2400" dirty="0"/>
              <a:t>a </a:t>
            </a:r>
            <a:r>
              <a:rPr lang="ro-RO" sz="2400" dirty="0"/>
              <a:t>î</a:t>
            </a:r>
            <a:r>
              <a:rPr lang="en-US" sz="2400" dirty="0" err="1"/>
              <a:t>nt</a:t>
            </a:r>
            <a:r>
              <a:rPr lang="ro-RO" sz="2400" dirty="0"/>
              <a:t>ă</a:t>
            </a:r>
            <a:r>
              <a:rPr lang="en-US" sz="2400" dirty="0" err="1"/>
              <a:t>ri</a:t>
            </a:r>
            <a:r>
              <a:rPr lang="en-US" sz="2400" dirty="0"/>
              <a:t> </a:t>
            </a:r>
            <a:r>
              <a:rPr lang="en-US" sz="2400" dirty="0" err="1"/>
              <a:t>pozi</a:t>
            </a:r>
            <a:r>
              <a:rPr lang="ro-RO" sz="2400" dirty="0"/>
              <a:t>ț</a:t>
            </a:r>
            <a:r>
              <a:rPr lang="en-US" sz="2400" dirty="0" err="1"/>
              <a:t>ia</a:t>
            </a:r>
            <a:r>
              <a:rPr lang="en-US" sz="2400" dirty="0"/>
              <a:t> de </a:t>
            </a:r>
            <a:r>
              <a:rPr lang="en-US" sz="2400" dirty="0" err="1"/>
              <a:t>lider</a:t>
            </a:r>
            <a:r>
              <a:rPr lang="en-US" sz="2400" dirty="0"/>
              <a:t> global a </a:t>
            </a:r>
            <a:r>
              <a:rPr lang="en-US" sz="2400" dirty="0" err="1"/>
              <a:t>Europei</a:t>
            </a:r>
            <a:r>
              <a:rPr lang="en-US" sz="2400" dirty="0"/>
              <a:t> </a:t>
            </a:r>
            <a:r>
              <a:rPr lang="ro-RO" sz="2400" dirty="0"/>
              <a:t>î</a:t>
            </a:r>
            <a:r>
              <a:rPr lang="en-US" sz="2400" dirty="0"/>
              <a:t>n </a:t>
            </a:r>
            <a:r>
              <a:rPr lang="en-US" sz="2400" dirty="0" err="1"/>
              <a:t>cercetare</a:t>
            </a:r>
            <a:r>
              <a:rPr lang="en-US" sz="2400" dirty="0"/>
              <a:t>, </a:t>
            </a:r>
            <a:r>
              <a:rPr lang="ro-RO" sz="2400" dirty="0"/>
              <a:t>i</a:t>
            </a:r>
            <a:r>
              <a:rPr lang="en-US" sz="2400" dirty="0" err="1"/>
              <a:t>novare</a:t>
            </a:r>
            <a:r>
              <a:rPr lang="en-US" sz="2400" dirty="0"/>
              <a:t> </a:t>
            </a:r>
            <a:r>
              <a:rPr lang="ro-RO" sz="2400" dirty="0"/>
              <a:t>ș</a:t>
            </a:r>
            <a:r>
              <a:rPr lang="en-US" sz="2400" dirty="0" err="1"/>
              <a:t>i</a:t>
            </a:r>
            <a:r>
              <a:rPr lang="en-US" sz="2400" dirty="0"/>
              <a:t> </a:t>
            </a:r>
            <a:r>
              <a:rPr lang="en-US" sz="2400" dirty="0" err="1"/>
              <a:t>tehnologie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4"/>
          <p:cNvSpPr txBox="1">
            <a:spLocks noChangeArrowheads="1"/>
          </p:cNvSpPr>
          <p:nvPr/>
        </p:nvSpPr>
        <p:spPr bwMode="auto">
          <a:xfrm>
            <a:off x="457200" y="6096000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29698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1143000" y="1219200"/>
            <a:ext cx="6400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/>
            </a:r>
            <a:br>
              <a:rPr lang="en-GB"/>
            </a:br>
            <a:r>
              <a:rPr lang="en-GB"/>
              <a:t> </a:t>
            </a:r>
            <a:r>
              <a:rPr lang="en-US" sz="3200">
                <a:solidFill>
                  <a:schemeClr val="accent2"/>
                </a:solidFill>
                <a:latin typeface="Franklin Gothic Book"/>
              </a:rPr>
              <a:t>Ce </a:t>
            </a:r>
            <a:r>
              <a:rPr lang="ro-RO" sz="3200">
                <a:solidFill>
                  <a:schemeClr val="accent2"/>
                </a:solidFill>
                <a:latin typeface="Franklin Gothic Book"/>
              </a:rPr>
              <a:t>aduce nou</a:t>
            </a:r>
            <a:r>
              <a:rPr lang="en-US" sz="3200">
                <a:solidFill>
                  <a:schemeClr val="accent2"/>
                </a:solidFill>
                <a:latin typeface="Franklin Gothic Book"/>
              </a:rPr>
              <a:t> Orizont 2020 ?</a:t>
            </a:r>
            <a:endParaRPr lang="en-GB" sz="3200">
              <a:solidFill>
                <a:schemeClr val="accent2"/>
              </a:solidFill>
              <a:latin typeface="Franklin Gothic Book"/>
            </a:endParaRPr>
          </a:p>
        </p:txBody>
      </p:sp>
      <p:sp>
        <p:nvSpPr>
          <p:cNvPr id="29701" name="Rectangle 6"/>
          <p:cNvSpPr>
            <a:spLocks noChangeArrowheads="1"/>
          </p:cNvSpPr>
          <p:nvPr/>
        </p:nvSpPr>
        <p:spPr bwMode="auto">
          <a:xfrm>
            <a:off x="1143000" y="2514600"/>
            <a:ext cx="7696200" cy="394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400"/>
              <a:t>Un singur program ce reune</a:t>
            </a:r>
            <a:r>
              <a:rPr lang="ro-RO" altLang="en-US" sz="2400"/>
              <a:t>ș</a:t>
            </a:r>
            <a:r>
              <a:rPr lang="en-US" altLang="en-US" sz="2400"/>
              <a:t>te 3 programe/ini</a:t>
            </a:r>
            <a:r>
              <a:rPr lang="ro-RO" altLang="en-US" sz="2400"/>
              <a:t>ț</a:t>
            </a:r>
            <a:r>
              <a:rPr lang="en-US" altLang="en-US" sz="2400"/>
              <a:t>iative distincte*;</a:t>
            </a:r>
          </a:p>
          <a:p>
            <a:pPr>
              <a:buFontTx/>
              <a:buChar char="•"/>
            </a:pPr>
            <a:r>
              <a:rPr lang="en-US" altLang="en-US" sz="2400"/>
              <a:t>Accent pe inovare;</a:t>
            </a:r>
          </a:p>
          <a:p>
            <a:pPr>
              <a:buFontTx/>
              <a:buChar char="•"/>
            </a:pPr>
            <a:r>
              <a:rPr lang="en-US" altLang="en-US" sz="2400"/>
              <a:t>Focalizare pe provoc</a:t>
            </a:r>
            <a:r>
              <a:rPr lang="ro-RO" altLang="en-US" sz="2400"/>
              <a:t>ă</a:t>
            </a:r>
            <a:r>
              <a:rPr lang="en-US" altLang="en-US" sz="2400"/>
              <a:t>rile </a:t>
            </a:r>
            <a:r>
              <a:rPr lang="ro-RO" altLang="en-US" sz="2400"/>
              <a:t>societății</a:t>
            </a:r>
            <a:r>
              <a:rPr lang="en-US" altLang="en-US" sz="2400"/>
              <a:t> (ex. s</a:t>
            </a:r>
            <a:r>
              <a:rPr lang="ro-RO" altLang="en-US" sz="2400"/>
              <a:t>ă</a:t>
            </a:r>
            <a:r>
              <a:rPr lang="en-US" altLang="en-US" sz="2400"/>
              <a:t>n</a:t>
            </a:r>
            <a:r>
              <a:rPr lang="ro-RO" altLang="en-US" sz="2400"/>
              <a:t>ă</a:t>
            </a:r>
            <a:r>
              <a:rPr lang="en-US" altLang="en-US" sz="2400"/>
              <a:t>tate, energie curat</a:t>
            </a:r>
            <a:r>
              <a:rPr lang="ro-RO" altLang="en-US" sz="2400"/>
              <a:t>ă</a:t>
            </a:r>
            <a:r>
              <a:rPr lang="en-US" altLang="en-US" sz="2400"/>
              <a:t>, transport);</a:t>
            </a:r>
          </a:p>
          <a:p>
            <a:pPr>
              <a:buFontTx/>
              <a:buChar char="•"/>
            </a:pPr>
            <a:r>
              <a:rPr lang="en-US" altLang="en-US" sz="2400"/>
              <a:t>Acces simplificat pentru toate entit</a:t>
            </a:r>
            <a:r>
              <a:rPr lang="ro-RO" altLang="en-US" sz="2400"/>
              <a:t>ăț</a:t>
            </a:r>
            <a:r>
              <a:rPr lang="en-US" altLang="en-US" sz="2400"/>
              <a:t>ile participante din toate </a:t>
            </a:r>
            <a:r>
              <a:rPr lang="ro-RO" altLang="en-US" sz="2400"/>
              <a:t>ță</a:t>
            </a:r>
            <a:r>
              <a:rPr lang="en-US" altLang="en-US" sz="2400"/>
              <a:t>rile Uniunii Europene </a:t>
            </a:r>
            <a:r>
              <a:rPr lang="ro-RO" altLang="en-US" sz="2400"/>
              <a:t>ș</a:t>
            </a:r>
            <a:r>
              <a:rPr lang="en-US" altLang="en-US" sz="2400"/>
              <a:t>i din afara acesteia.</a:t>
            </a:r>
            <a:endParaRPr lang="ro-RO" altLang="en-US" sz="2400"/>
          </a:p>
          <a:p>
            <a:endParaRPr lang="en-US" altLang="en-US">
              <a:latin typeface="Franklin Gothic Book"/>
            </a:endParaRPr>
          </a:p>
          <a:p>
            <a:endParaRPr lang="en-US" altLang="en-US">
              <a:latin typeface="Franklin Gothic Book"/>
            </a:endParaRPr>
          </a:p>
          <a:p>
            <a:r>
              <a:rPr lang="en-US" altLang="en-US" i="1">
                <a:latin typeface="Franklin Gothic Book"/>
              </a:rPr>
              <a:t>* </a:t>
            </a:r>
            <a:r>
              <a:rPr lang="en-US" altLang="en-US" sz="1400" i="1">
                <a:latin typeface="Franklin Gothic Book"/>
              </a:rPr>
              <a:t>aspecte privind </a:t>
            </a:r>
            <a:r>
              <a:rPr lang="en-US" altLang="en-US" sz="1400" b="1" i="1">
                <a:latin typeface="Franklin Gothic Book"/>
              </a:rPr>
              <a:t>inovarea</a:t>
            </a:r>
            <a:r>
              <a:rPr lang="en-US" altLang="en-US" sz="1400" i="1">
                <a:latin typeface="Franklin Gothic Book"/>
              </a:rPr>
              <a:t> din Programul Cadru pentru Competitivitate si Inovare (CIP), contribu</a:t>
            </a:r>
            <a:r>
              <a:rPr lang="ro-RO" altLang="en-US" sz="1400" i="1">
                <a:latin typeface="Franklin Gothic Book"/>
              </a:rPr>
              <a:t>ț</a:t>
            </a:r>
            <a:r>
              <a:rPr lang="en-US" altLang="en-US" sz="1400" i="1">
                <a:latin typeface="Franklin Gothic Book"/>
              </a:rPr>
              <a:t>ia Uniunii Europene la Institutul European pentru Tehnologie si Inovare (EIT)</a:t>
            </a:r>
            <a:r>
              <a:rPr lang="ro-RO" altLang="en-US" sz="1400" i="1">
                <a:latin typeface="Franklin Gothic Book"/>
              </a:rPr>
              <a:t> și componente existente </a:t>
            </a:r>
            <a:r>
              <a:rPr lang="ro-RO" altLang="en-US" sz="1400" i="1"/>
              <a:t>î</a:t>
            </a:r>
            <a:r>
              <a:rPr lang="ro-RO" altLang="en-US" sz="1400" i="1">
                <a:latin typeface="Franklin Gothic Book"/>
              </a:rPr>
              <a:t>n PC7</a:t>
            </a:r>
            <a:endParaRPr lang="en-US" altLang="en-US" sz="1400" i="1">
              <a:latin typeface="Franklin Gothic Boo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4"/>
          <p:cNvSpPr txBox="1">
            <a:spLocks noChangeArrowheads="1"/>
          </p:cNvSpPr>
          <p:nvPr/>
        </p:nvSpPr>
        <p:spPr bwMode="auto">
          <a:xfrm>
            <a:off x="457200" y="6096000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31746" name="Picture 6" descr="drap_cmy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Rectangle 5"/>
          <p:cNvSpPr>
            <a:spLocks noChangeArrowheads="1"/>
          </p:cNvSpPr>
          <p:nvPr/>
        </p:nvSpPr>
        <p:spPr bwMode="auto">
          <a:xfrm>
            <a:off x="1143000" y="1219200"/>
            <a:ext cx="64008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/>
            </a:r>
            <a:br>
              <a:rPr lang="en-GB"/>
            </a:br>
            <a:r>
              <a:rPr lang="en-US" sz="3200">
                <a:solidFill>
                  <a:schemeClr val="accent2"/>
                </a:solidFill>
                <a:latin typeface="Franklin Gothic Book"/>
              </a:rPr>
              <a:t>Orizont 2020 </a:t>
            </a:r>
            <a:r>
              <a:rPr lang="ro-RO" sz="3200">
                <a:solidFill>
                  <a:schemeClr val="accent2"/>
                </a:solidFill>
                <a:latin typeface="Franklin Gothic Book"/>
              </a:rPr>
              <a:t>a  început ....</a:t>
            </a:r>
            <a:endParaRPr lang="en-GB" sz="3200">
              <a:solidFill>
                <a:schemeClr val="accent2"/>
              </a:solidFill>
              <a:latin typeface="Franklin Gothic Book"/>
            </a:endParaRPr>
          </a:p>
        </p:txBody>
      </p:sp>
      <p:sp>
        <p:nvSpPr>
          <p:cNvPr id="31748" name="Rectangle 6"/>
          <p:cNvSpPr>
            <a:spLocks noChangeArrowheads="1"/>
          </p:cNvSpPr>
          <p:nvPr/>
        </p:nvSpPr>
        <p:spPr bwMode="auto">
          <a:xfrm>
            <a:off x="1143000" y="2514600"/>
            <a:ext cx="7696200" cy="446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o-RO" altLang="en-US" sz="2400" b="1"/>
              <a:t>11 decembrie 2013 </a:t>
            </a:r>
            <a:r>
              <a:rPr lang="ro-RO" altLang="en-US" sz="2400"/>
              <a:t>– s-au lansat primele apeluri cu date limită 2014 și 2015.....</a:t>
            </a:r>
            <a:br>
              <a:rPr lang="ro-RO" altLang="en-US" sz="2400"/>
            </a:br>
            <a:r>
              <a:rPr lang="ro-RO" altLang="en-US" sz="2400"/>
              <a:t>S-au incheiat </a:t>
            </a:r>
            <a:r>
              <a:rPr lang="ro-RO" altLang="en-US" sz="2400" u="sng"/>
              <a:t>deja</a:t>
            </a:r>
            <a:r>
              <a:rPr lang="ro-RO" altLang="en-US" sz="2400"/>
              <a:t>  primele apeluri</a:t>
            </a:r>
            <a:r>
              <a:rPr lang="en-US" altLang="en-US" sz="2400"/>
              <a:t>:</a:t>
            </a:r>
            <a:r>
              <a:rPr lang="ro-RO" altLang="en-US" sz="2400"/>
              <a:t> Sănătate,Securitate alimentară, Mediu, Spatiu, IMM-uri, Infrastructuri, ERC, Energie,FET,ICT,MSC ....</a:t>
            </a:r>
          </a:p>
          <a:p>
            <a:pPr algn="just"/>
            <a:r>
              <a:rPr lang="ro-RO" altLang="en-US" sz="2400" b="1"/>
              <a:t>Buget total apeluri 2014 </a:t>
            </a:r>
            <a:r>
              <a:rPr lang="ro-RO" altLang="en-US" sz="2400"/>
              <a:t>-2 miliarde EUR. </a:t>
            </a:r>
          </a:p>
          <a:p>
            <a:pPr algn="just"/>
            <a:r>
              <a:rPr lang="ro-RO" altLang="en-US" sz="2400"/>
              <a:t>Din care –  </a:t>
            </a:r>
            <a:r>
              <a:rPr lang="en-US" altLang="en-US" sz="2400"/>
              <a:t>S</a:t>
            </a:r>
            <a:r>
              <a:rPr lang="ro-RO" altLang="en-US" sz="2400"/>
              <a:t>ănătate -549 mil EUR </a:t>
            </a:r>
            <a:endParaRPr lang="en-US" altLang="en-US" sz="2400"/>
          </a:p>
          <a:p>
            <a:pPr algn="just"/>
            <a:r>
              <a:rPr lang="en-US" altLang="en-US" sz="2400"/>
              <a:t>                  </a:t>
            </a:r>
            <a:r>
              <a:rPr lang="ro-RO" altLang="en-US" sz="2400"/>
              <a:t> </a:t>
            </a:r>
            <a:r>
              <a:rPr lang="en-US" altLang="en-US" sz="2400"/>
              <a:t>S</a:t>
            </a:r>
            <a:r>
              <a:rPr lang="ro-RO" altLang="en-US" sz="2400"/>
              <a:t>ecuritate alimentară durabilă-138 milEUR </a:t>
            </a:r>
            <a:endParaRPr lang="en-US" altLang="en-US" sz="2400"/>
          </a:p>
          <a:p>
            <a:pPr algn="just"/>
            <a:r>
              <a:rPr lang="en-US" altLang="en-US" sz="2400"/>
              <a:t>                  </a:t>
            </a:r>
            <a:r>
              <a:rPr lang="ro-RO" altLang="en-US" sz="2400"/>
              <a:t> Orașe inteligente -92 mil EUR</a:t>
            </a:r>
          </a:p>
          <a:p>
            <a:pPr algn="just"/>
            <a:r>
              <a:rPr lang="ro-RO" altLang="en-US" sz="2400"/>
              <a:t>                   Mobilitate/transport- 375 mil EUR</a:t>
            </a:r>
          </a:p>
          <a:p>
            <a:pPr algn="just"/>
            <a:endParaRPr lang="en-US" altLang="en-US">
              <a:latin typeface="Franklin Gothic Book"/>
            </a:endParaRPr>
          </a:p>
          <a:p>
            <a:pPr algn="just"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endParaRPr lang="ro-RO" altLang="en-US" sz="2400">
              <a:latin typeface="Franklin Gothic Book"/>
            </a:endParaRPr>
          </a:p>
        </p:txBody>
      </p:sp>
      <p:pic>
        <p:nvPicPr>
          <p:cNvPr id="31749" name="Picture 4" descr="Sigla MEN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0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auto">
          <a:xfrm>
            <a:off x="914400" y="152400"/>
            <a:ext cx="7340600" cy="1206500"/>
          </a:xfrm>
          <a:prstGeom prst="rect">
            <a:avLst/>
          </a:prstGeom>
          <a:solidFill>
            <a:schemeClr val="accent6">
              <a:lumMod val="40000"/>
              <a:lumOff val="60000"/>
              <a:alpha val="30000"/>
            </a:schemeClr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lIns="80147" tIns="40074" rIns="80147" bIns="40074" anchor="ctr"/>
          <a:lstStyle/>
          <a:p>
            <a:pPr marL="0" lvl="1" indent="40073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err="1">
                <a:solidFill>
                  <a:schemeClr val="accent2"/>
                </a:solidFill>
                <a:latin typeface="+mn-lt"/>
                <a:cs typeface="+mn-cs"/>
              </a:rPr>
              <a:t>Excelen</a:t>
            </a:r>
            <a:r>
              <a:rPr lang="ro-RO" sz="1200" b="1" dirty="0">
                <a:solidFill>
                  <a:schemeClr val="accent2"/>
                </a:solidFill>
                <a:latin typeface="+mn-lt"/>
                <a:cs typeface="+mn-cs"/>
              </a:rPr>
              <a:t>ț</a:t>
            </a:r>
            <a:r>
              <a:rPr lang="en-US" sz="1200" b="1" dirty="0">
                <a:solidFill>
                  <a:schemeClr val="accent2"/>
                </a:solidFill>
                <a:latin typeface="+mn-lt"/>
                <a:cs typeface="+mn-cs"/>
              </a:rPr>
              <a:t>a </a:t>
            </a:r>
            <a:r>
              <a:rPr lang="ro-RO" sz="1200" b="1" dirty="0">
                <a:solidFill>
                  <a:schemeClr val="accent2"/>
                </a:solidFill>
                <a:latin typeface="+mn-lt"/>
                <a:cs typeface="+mn-cs"/>
              </a:rPr>
              <a:t>Ș</a:t>
            </a:r>
            <a:r>
              <a:rPr lang="en-US" sz="1200" b="1" dirty="0" err="1">
                <a:solidFill>
                  <a:schemeClr val="accent2"/>
                </a:solidFill>
                <a:latin typeface="+mn-lt"/>
                <a:cs typeface="+mn-cs"/>
              </a:rPr>
              <a:t>tiin</a:t>
            </a:r>
            <a:r>
              <a:rPr lang="ro-RO" sz="1200" b="1" dirty="0">
                <a:solidFill>
                  <a:schemeClr val="accent2"/>
                </a:solidFill>
                <a:latin typeface="+mn-lt"/>
                <a:cs typeface="+mn-cs"/>
              </a:rPr>
              <a:t>ț</a:t>
            </a:r>
            <a:r>
              <a:rPr lang="en-US" sz="1200" b="1" dirty="0" err="1">
                <a:solidFill>
                  <a:schemeClr val="accent2"/>
                </a:solidFill>
                <a:latin typeface="+mn-lt"/>
                <a:cs typeface="+mn-cs"/>
              </a:rPr>
              <a:t>ific</a:t>
            </a:r>
            <a:r>
              <a:rPr lang="ro-RO" sz="1200" b="1" dirty="0">
                <a:solidFill>
                  <a:schemeClr val="accent2"/>
                </a:solidFill>
                <a:latin typeface="+mn-lt"/>
                <a:cs typeface="+mn-cs"/>
              </a:rPr>
              <a:t>ă</a:t>
            </a:r>
            <a:endParaRPr lang="en-US" sz="1200" b="1" dirty="0">
              <a:solidFill>
                <a:schemeClr val="accent2"/>
              </a:solidFill>
              <a:latin typeface="+mn-lt"/>
              <a:cs typeface="+mn-cs"/>
            </a:endParaRPr>
          </a:p>
          <a:p>
            <a:pPr marL="553795" lvl="1" indent="228197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b="1" dirty="0" err="1">
                <a:latin typeface="+mn-lt"/>
                <a:cs typeface="+mn-cs"/>
              </a:rPr>
              <a:t>Consiliul</a:t>
            </a:r>
            <a:r>
              <a:rPr lang="en-US" sz="1200" b="1" dirty="0">
                <a:latin typeface="+mn-lt"/>
                <a:cs typeface="+mn-cs"/>
              </a:rPr>
              <a:t> European </a:t>
            </a:r>
            <a:r>
              <a:rPr lang="en-US" sz="1200" b="1" dirty="0" err="1">
                <a:latin typeface="+mn-lt"/>
                <a:cs typeface="+mn-cs"/>
              </a:rPr>
              <a:t>pentru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Cercetare</a:t>
            </a:r>
            <a:r>
              <a:rPr lang="en-US" sz="1200" b="1" dirty="0">
                <a:latin typeface="+mn-lt"/>
                <a:cs typeface="+mn-cs"/>
              </a:rPr>
              <a:t> (ERC)</a:t>
            </a:r>
          </a:p>
          <a:p>
            <a:pPr marL="553795" lvl="1" indent="228197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b="1" dirty="0" err="1">
                <a:latin typeface="+mn-lt"/>
                <a:cs typeface="+mn-cs"/>
              </a:rPr>
              <a:t>Technologii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Viitoare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ro-RO" sz="1200" b="1" dirty="0">
                <a:latin typeface="+mn-lt"/>
                <a:cs typeface="+mn-cs"/>
              </a:rPr>
              <a:t>ș</a:t>
            </a:r>
            <a:r>
              <a:rPr lang="en-US" sz="1200" b="1" dirty="0" err="1">
                <a:latin typeface="+mn-lt"/>
                <a:cs typeface="+mn-cs"/>
              </a:rPr>
              <a:t>i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Emergente</a:t>
            </a:r>
            <a:r>
              <a:rPr lang="en-US" sz="1200" b="1" dirty="0">
                <a:latin typeface="+mn-lt"/>
                <a:cs typeface="+mn-cs"/>
              </a:rPr>
              <a:t> (FET)</a:t>
            </a:r>
          </a:p>
          <a:p>
            <a:pPr marL="553795" lvl="1" indent="228197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b="1" dirty="0">
                <a:latin typeface="+mn-lt"/>
                <a:cs typeface="+mn-cs"/>
              </a:rPr>
              <a:t>Ac</a:t>
            </a:r>
            <a:r>
              <a:rPr lang="ro-RO" sz="1200" b="1" dirty="0">
                <a:latin typeface="+mn-lt"/>
                <a:cs typeface="+mn-cs"/>
              </a:rPr>
              <a:t>ț</a:t>
            </a:r>
            <a:r>
              <a:rPr lang="en-US" sz="1200" b="1" dirty="0" err="1">
                <a:latin typeface="+mn-lt"/>
                <a:cs typeface="+mn-cs"/>
              </a:rPr>
              <a:t>iuni</a:t>
            </a:r>
            <a:r>
              <a:rPr lang="en-US" sz="1200" b="1" dirty="0">
                <a:latin typeface="+mn-lt"/>
                <a:cs typeface="+mn-cs"/>
              </a:rPr>
              <a:t> Marie </a:t>
            </a:r>
            <a:r>
              <a:rPr lang="en-US" sz="1200" b="1" dirty="0" err="1">
                <a:latin typeface="+mn-lt"/>
                <a:cs typeface="+mn-cs"/>
              </a:rPr>
              <a:t>Sklodovska</a:t>
            </a:r>
            <a:r>
              <a:rPr lang="en-US" sz="1200" b="1" dirty="0">
                <a:latin typeface="+mn-lt"/>
                <a:cs typeface="+mn-cs"/>
              </a:rPr>
              <a:t> Curie </a:t>
            </a:r>
          </a:p>
          <a:p>
            <a:pPr marL="553795" lvl="1" indent="228197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b="1" dirty="0" err="1">
                <a:latin typeface="+mn-lt"/>
                <a:cs typeface="+mn-cs"/>
              </a:rPr>
              <a:t>Infrastructuri</a:t>
            </a:r>
            <a:r>
              <a:rPr lang="en-US" sz="1200" b="1" dirty="0">
                <a:latin typeface="+mn-lt"/>
                <a:cs typeface="+mn-cs"/>
              </a:rPr>
              <a:t> de </a:t>
            </a:r>
            <a:r>
              <a:rPr lang="en-US" sz="1200" b="1" dirty="0" err="1">
                <a:latin typeface="+mn-lt"/>
                <a:cs typeface="+mn-cs"/>
              </a:rPr>
              <a:t>cercetare</a:t>
            </a:r>
            <a:endParaRPr lang="en-US" sz="1200" b="1" dirty="0">
              <a:latin typeface="+mn-lt"/>
              <a:cs typeface="+mn-cs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914400" y="1358900"/>
            <a:ext cx="7350125" cy="1363663"/>
          </a:xfrm>
          <a:prstGeom prst="rect">
            <a:avLst/>
          </a:prstGeom>
          <a:solidFill>
            <a:schemeClr val="accent5">
              <a:lumMod val="50000"/>
              <a:alpha val="30000"/>
            </a:schemeClr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lIns="80147" tIns="40074" rIns="80147" bIns="40074" anchor="ctr"/>
          <a:lstStyle/>
          <a:p>
            <a:pPr marL="0" lvl="1" indent="400736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err="1">
                <a:solidFill>
                  <a:schemeClr val="accent2"/>
                </a:solidFill>
                <a:latin typeface="+mn-lt"/>
                <a:cs typeface="+mn-cs"/>
              </a:rPr>
              <a:t>Pozitia</a:t>
            </a:r>
            <a:r>
              <a:rPr lang="en-US" sz="1200" b="1" dirty="0">
                <a:solidFill>
                  <a:schemeClr val="accent2"/>
                </a:solidFill>
                <a:latin typeface="+mn-lt"/>
                <a:cs typeface="+mn-cs"/>
              </a:rPr>
              <a:t> de </a:t>
            </a:r>
            <a:r>
              <a:rPr lang="en-US" sz="1200" b="1" dirty="0" err="1">
                <a:solidFill>
                  <a:schemeClr val="accent2"/>
                </a:solidFill>
                <a:latin typeface="+mn-lt"/>
                <a:cs typeface="+mn-cs"/>
              </a:rPr>
              <a:t>lider</a:t>
            </a:r>
            <a:r>
              <a:rPr lang="en-US" sz="1200" b="1" dirty="0">
                <a:solidFill>
                  <a:schemeClr val="accent2"/>
                </a:solidFill>
                <a:latin typeface="+mn-lt"/>
                <a:cs typeface="+mn-cs"/>
              </a:rPr>
              <a:t> </a:t>
            </a:r>
            <a:r>
              <a:rPr lang="ro-RO" sz="1200" b="1" dirty="0">
                <a:solidFill>
                  <a:schemeClr val="accent2"/>
                </a:solidFill>
                <a:latin typeface="+mn-lt"/>
                <a:cs typeface="+mn-cs"/>
              </a:rPr>
              <a:t>î</a:t>
            </a:r>
            <a:r>
              <a:rPr lang="en-US" sz="1200" b="1" dirty="0">
                <a:solidFill>
                  <a:schemeClr val="accent2"/>
                </a:solidFill>
                <a:latin typeface="+mn-lt"/>
                <a:cs typeface="+mn-cs"/>
              </a:rPr>
              <a:t>n </a:t>
            </a:r>
            <a:r>
              <a:rPr lang="en-US" sz="1200" b="1" dirty="0" err="1">
                <a:solidFill>
                  <a:schemeClr val="accent2"/>
                </a:solidFill>
                <a:latin typeface="+mn-lt"/>
                <a:cs typeface="+mn-cs"/>
              </a:rPr>
              <a:t>sectorul</a:t>
            </a:r>
            <a:r>
              <a:rPr lang="en-US" sz="1200" b="1" dirty="0">
                <a:solidFill>
                  <a:schemeClr val="accent2"/>
                </a:solidFill>
                <a:latin typeface="+mn-lt"/>
                <a:cs typeface="+mn-cs"/>
              </a:rPr>
              <a:t> industrial</a:t>
            </a:r>
          </a:p>
          <a:p>
            <a:pPr marL="553795" lvl="2" indent="247677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dirty="0" err="1">
                <a:latin typeface="+mn-lt"/>
                <a:cs typeface="+mn-cs"/>
              </a:rPr>
              <a:t>Pozitia</a:t>
            </a:r>
            <a:r>
              <a:rPr lang="en-US" sz="1200" dirty="0">
                <a:latin typeface="+mn-lt"/>
                <a:cs typeface="+mn-cs"/>
              </a:rPr>
              <a:t> de </a:t>
            </a:r>
            <a:r>
              <a:rPr lang="en-US" sz="1200" dirty="0" err="1">
                <a:latin typeface="+mn-lt"/>
                <a:cs typeface="+mn-cs"/>
              </a:rPr>
              <a:t>lider</a:t>
            </a:r>
            <a:r>
              <a:rPr lang="en-US" sz="1200" dirty="0">
                <a:latin typeface="+mn-lt"/>
                <a:cs typeface="+mn-cs"/>
              </a:rPr>
              <a:t> </a:t>
            </a:r>
            <a:r>
              <a:rPr lang="en-US" sz="1200" dirty="0" err="1">
                <a:latin typeface="+mn-lt"/>
                <a:cs typeface="+mn-cs"/>
              </a:rPr>
              <a:t>privind</a:t>
            </a:r>
            <a:r>
              <a:rPr lang="en-US" sz="1200" dirty="0">
                <a:latin typeface="+mn-lt"/>
                <a:cs typeface="+mn-cs"/>
              </a:rPr>
              <a:t> </a:t>
            </a:r>
            <a:r>
              <a:rPr lang="en-US" sz="1200" dirty="0" err="1">
                <a:latin typeface="+mn-lt"/>
                <a:cs typeface="+mn-cs"/>
              </a:rPr>
              <a:t>tehnologiile</a:t>
            </a:r>
            <a:r>
              <a:rPr lang="en-US" sz="1200" dirty="0">
                <a:latin typeface="+mn-lt"/>
                <a:cs typeface="+mn-cs"/>
              </a:rPr>
              <a:t> </a:t>
            </a:r>
            <a:r>
              <a:rPr lang="en-US" sz="1200" dirty="0" err="1">
                <a:latin typeface="+mn-lt"/>
                <a:cs typeface="+mn-cs"/>
              </a:rPr>
              <a:t>generice</a:t>
            </a:r>
            <a:r>
              <a:rPr lang="en-US" sz="1200" dirty="0">
                <a:latin typeface="+mn-lt"/>
                <a:cs typeface="+mn-cs"/>
              </a:rPr>
              <a:t> </a:t>
            </a:r>
            <a:r>
              <a:rPr lang="ro-RO" sz="1200" dirty="0">
                <a:latin typeface="+mn-lt"/>
                <a:cs typeface="+mn-cs"/>
              </a:rPr>
              <a:t>ș</a:t>
            </a:r>
            <a:r>
              <a:rPr lang="en-US" sz="1200" dirty="0" err="1">
                <a:latin typeface="+mn-lt"/>
                <a:cs typeface="+mn-cs"/>
              </a:rPr>
              <a:t>i</a:t>
            </a:r>
            <a:r>
              <a:rPr lang="en-US" sz="1200" dirty="0">
                <a:latin typeface="+mn-lt"/>
                <a:cs typeface="+mn-cs"/>
              </a:rPr>
              <a:t> </a:t>
            </a:r>
            <a:r>
              <a:rPr lang="en-US" sz="1200" dirty="0" err="1">
                <a:latin typeface="+mn-lt"/>
                <a:cs typeface="+mn-cs"/>
              </a:rPr>
              <a:t>industriale</a:t>
            </a:r>
            <a:endParaRPr lang="en-US" sz="1200" dirty="0">
              <a:latin typeface="+mn-lt"/>
              <a:cs typeface="+mn-cs"/>
            </a:endParaRPr>
          </a:p>
          <a:p>
            <a:pPr marL="1177161" lvl="3" indent="-158625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b="1" dirty="0" err="1">
                <a:latin typeface="+mn-lt"/>
                <a:cs typeface="+mn-cs"/>
              </a:rPr>
              <a:t>Tehnologiile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informa</a:t>
            </a:r>
            <a:r>
              <a:rPr lang="ro-RO" sz="1200" b="1" dirty="0">
                <a:latin typeface="+mn-lt"/>
                <a:cs typeface="+mn-cs"/>
              </a:rPr>
              <a:t>ți</a:t>
            </a:r>
            <a:r>
              <a:rPr lang="en-US" sz="1200" b="1" dirty="0" err="1">
                <a:latin typeface="+mn-lt"/>
                <a:cs typeface="+mn-cs"/>
              </a:rPr>
              <a:t>ei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ro-RO" sz="1200" b="1" dirty="0">
                <a:latin typeface="+mn-lt"/>
                <a:cs typeface="+mn-cs"/>
              </a:rPr>
              <a:t>ș</a:t>
            </a:r>
            <a:r>
              <a:rPr lang="en-US" sz="1200" b="1" dirty="0" err="1">
                <a:latin typeface="+mn-lt"/>
                <a:cs typeface="+mn-cs"/>
              </a:rPr>
              <a:t>i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comunica</a:t>
            </a:r>
            <a:r>
              <a:rPr lang="ro-RO" sz="1200" b="1" dirty="0">
                <a:latin typeface="+mn-lt"/>
                <a:cs typeface="+mn-cs"/>
              </a:rPr>
              <a:t>ț</a:t>
            </a:r>
            <a:r>
              <a:rPr lang="en-US" sz="1200" b="1" dirty="0" err="1">
                <a:latin typeface="+mn-lt"/>
                <a:cs typeface="+mn-cs"/>
              </a:rPr>
              <a:t>iilor</a:t>
            </a:r>
            <a:r>
              <a:rPr lang="en-US" sz="1200" b="1" dirty="0">
                <a:latin typeface="+mn-lt"/>
                <a:cs typeface="+mn-cs"/>
              </a:rPr>
              <a:t> (ICT)</a:t>
            </a:r>
          </a:p>
          <a:p>
            <a:pPr marL="1177161" lvl="3" indent="-158625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b="1" dirty="0" err="1">
                <a:latin typeface="+mn-lt"/>
                <a:cs typeface="+mn-cs"/>
              </a:rPr>
              <a:t>Nanotehnologii</a:t>
            </a:r>
            <a:r>
              <a:rPr lang="en-US" sz="1200" b="1" dirty="0">
                <a:latin typeface="+mn-lt"/>
                <a:cs typeface="+mn-cs"/>
              </a:rPr>
              <a:t>; </a:t>
            </a:r>
            <a:r>
              <a:rPr lang="en-US" sz="1200" b="1" dirty="0" err="1">
                <a:latin typeface="+mn-lt"/>
                <a:cs typeface="+mn-cs"/>
              </a:rPr>
              <a:t>Materiale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avansate</a:t>
            </a:r>
            <a:r>
              <a:rPr lang="en-US" sz="1200" b="1" dirty="0">
                <a:latin typeface="+mn-lt"/>
                <a:cs typeface="+mn-cs"/>
              </a:rPr>
              <a:t>; </a:t>
            </a:r>
            <a:r>
              <a:rPr lang="en-US" sz="1200" b="1" dirty="0" err="1">
                <a:latin typeface="+mn-lt"/>
                <a:cs typeface="+mn-cs"/>
              </a:rPr>
              <a:t>Biotehnologii</a:t>
            </a:r>
            <a:r>
              <a:rPr lang="en-US" sz="1200" b="1" dirty="0">
                <a:latin typeface="+mn-lt"/>
                <a:cs typeface="+mn-cs"/>
              </a:rPr>
              <a:t>; </a:t>
            </a:r>
          </a:p>
          <a:p>
            <a:pPr marL="1177161" lvl="3" indent="-158625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b="1" dirty="0">
                <a:latin typeface="+mn-lt"/>
                <a:cs typeface="+mn-cs"/>
              </a:rPr>
              <a:t>Spa</a:t>
            </a:r>
            <a:r>
              <a:rPr lang="ro-RO" sz="1200" b="1" dirty="0">
                <a:latin typeface="+mn-lt"/>
                <a:cs typeface="+mn-cs"/>
              </a:rPr>
              <a:t>ț</a:t>
            </a:r>
            <a:r>
              <a:rPr lang="en-US" sz="1200" b="1" dirty="0" err="1">
                <a:latin typeface="+mn-lt"/>
                <a:cs typeface="+mn-cs"/>
              </a:rPr>
              <a:t>iu</a:t>
            </a:r>
            <a:endParaRPr lang="en-US" sz="1200" b="1" dirty="0">
              <a:latin typeface="+mn-lt"/>
              <a:cs typeface="+mn-cs"/>
            </a:endParaRPr>
          </a:p>
          <a:p>
            <a:pPr marL="553795" lvl="2" indent="247677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b="1" dirty="0" err="1">
                <a:latin typeface="+mn-lt"/>
                <a:cs typeface="+mn-cs"/>
              </a:rPr>
              <a:t>Acesul</a:t>
            </a:r>
            <a:r>
              <a:rPr lang="en-US" sz="1200" b="1" dirty="0">
                <a:latin typeface="+mn-lt"/>
                <a:cs typeface="+mn-cs"/>
              </a:rPr>
              <a:t> la </a:t>
            </a:r>
            <a:r>
              <a:rPr lang="en-US" sz="1200" b="1" dirty="0" err="1">
                <a:latin typeface="+mn-lt"/>
                <a:cs typeface="+mn-cs"/>
              </a:rPr>
              <a:t>finantarea</a:t>
            </a:r>
            <a:r>
              <a:rPr lang="en-US" sz="1200" b="1" dirty="0">
                <a:latin typeface="+mn-lt"/>
                <a:cs typeface="+mn-cs"/>
              </a:rPr>
              <a:t> de </a:t>
            </a:r>
            <a:r>
              <a:rPr lang="en-US" sz="1200" b="1" dirty="0" err="1">
                <a:latin typeface="+mn-lt"/>
                <a:cs typeface="+mn-cs"/>
              </a:rPr>
              <a:t>risc</a:t>
            </a:r>
            <a:endParaRPr lang="en-US" sz="1200" b="1" dirty="0">
              <a:latin typeface="+mn-lt"/>
              <a:cs typeface="+mn-cs"/>
            </a:endParaRPr>
          </a:p>
          <a:p>
            <a:pPr marL="553795" lvl="2" indent="247677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b="1" dirty="0" err="1">
                <a:latin typeface="+mn-lt"/>
                <a:cs typeface="+mn-cs"/>
              </a:rPr>
              <a:t>Inovarea</a:t>
            </a:r>
            <a:r>
              <a:rPr lang="en-US" sz="1200" b="1" dirty="0">
                <a:latin typeface="+mn-lt"/>
                <a:cs typeface="+mn-cs"/>
              </a:rPr>
              <a:t> cu </a:t>
            </a:r>
            <a:r>
              <a:rPr lang="en-US" sz="1200" b="1" dirty="0" err="1">
                <a:latin typeface="+mn-lt"/>
                <a:cs typeface="+mn-cs"/>
              </a:rPr>
              <a:t>ajutorul</a:t>
            </a:r>
            <a:r>
              <a:rPr lang="en-US" sz="1200" b="1" dirty="0">
                <a:latin typeface="+mn-lt"/>
                <a:cs typeface="+mn-cs"/>
              </a:rPr>
              <a:t> IMM-</a:t>
            </a:r>
            <a:r>
              <a:rPr lang="en-US" sz="1200" b="1" dirty="0" err="1">
                <a:latin typeface="+mn-lt"/>
                <a:cs typeface="+mn-cs"/>
              </a:rPr>
              <a:t>urilor</a:t>
            </a:r>
            <a:endParaRPr lang="en-US" sz="1200" b="1" dirty="0"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900113" y="2722563"/>
            <a:ext cx="7369175" cy="2351087"/>
          </a:xfrm>
          <a:prstGeom prst="rect">
            <a:avLst/>
          </a:prstGeom>
          <a:solidFill>
            <a:srgbClr val="92D050">
              <a:alpha val="30000"/>
            </a:srgb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lIns="80147" tIns="40074" rIns="80147" bIns="40074" anchor="ctr"/>
          <a:lstStyle/>
          <a:p>
            <a:pPr marL="0" lvl="1" indent="3172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4"/>
              </a:solidFill>
              <a:latin typeface="+mn-lt"/>
              <a:cs typeface="+mn-cs"/>
            </a:endParaRPr>
          </a:p>
          <a:p>
            <a:pPr marL="0" lvl="1" indent="31724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b="1" dirty="0">
              <a:solidFill>
                <a:schemeClr val="accent4"/>
              </a:solidFill>
              <a:latin typeface="+mn-lt"/>
              <a:cs typeface="+mn-cs"/>
            </a:endParaRPr>
          </a:p>
          <a:p>
            <a:pPr marL="0" lvl="1" indent="317249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err="1">
                <a:solidFill>
                  <a:schemeClr val="accent2"/>
                </a:solidFill>
                <a:latin typeface="+mn-lt"/>
                <a:cs typeface="+mn-cs"/>
              </a:rPr>
              <a:t>Provocari</a:t>
            </a:r>
            <a:r>
              <a:rPr lang="en-US" sz="1200" b="1" dirty="0">
                <a:solidFill>
                  <a:schemeClr val="accent2"/>
                </a:solidFill>
                <a:latin typeface="+mn-lt"/>
                <a:cs typeface="+mn-cs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n-lt"/>
                <a:cs typeface="+mn-cs"/>
              </a:rPr>
              <a:t>societale</a:t>
            </a:r>
            <a:endParaRPr lang="en-US" sz="1200" b="1" dirty="0">
              <a:solidFill>
                <a:schemeClr val="accent2"/>
              </a:solidFill>
              <a:latin typeface="+mn-lt"/>
              <a:cs typeface="+mn-cs"/>
            </a:endParaRPr>
          </a:p>
          <a:p>
            <a:pPr marL="553795" lvl="2" indent="247677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b="1" dirty="0">
                <a:latin typeface="+mn-lt"/>
                <a:cs typeface="+mn-cs"/>
              </a:rPr>
              <a:t>S</a:t>
            </a:r>
            <a:r>
              <a:rPr lang="ro-RO" sz="1200" b="1" dirty="0">
                <a:latin typeface="+mn-lt"/>
                <a:cs typeface="+mn-cs"/>
              </a:rPr>
              <a:t>ă</a:t>
            </a:r>
            <a:r>
              <a:rPr lang="en-US" sz="1200" b="1" dirty="0">
                <a:latin typeface="+mn-lt"/>
                <a:cs typeface="+mn-cs"/>
              </a:rPr>
              <a:t>n</a:t>
            </a:r>
            <a:r>
              <a:rPr lang="ro-RO" sz="1200" b="1" dirty="0">
                <a:latin typeface="+mn-lt"/>
                <a:cs typeface="+mn-cs"/>
              </a:rPr>
              <a:t>ă</a:t>
            </a:r>
            <a:r>
              <a:rPr lang="en-US" sz="1200" b="1" dirty="0" err="1">
                <a:latin typeface="+mn-lt"/>
                <a:cs typeface="+mn-cs"/>
              </a:rPr>
              <a:t>tate</a:t>
            </a:r>
            <a:r>
              <a:rPr lang="en-US" sz="1200" b="1" dirty="0">
                <a:latin typeface="+mn-lt"/>
                <a:cs typeface="+mn-cs"/>
              </a:rPr>
              <a:t>, </a:t>
            </a:r>
            <a:r>
              <a:rPr lang="en-US" sz="1200" b="1" dirty="0" err="1">
                <a:latin typeface="+mn-lt"/>
                <a:cs typeface="+mn-cs"/>
              </a:rPr>
              <a:t>schimb</a:t>
            </a:r>
            <a:r>
              <a:rPr lang="ro-RO" sz="1200" b="1" dirty="0">
                <a:latin typeface="+mn-lt"/>
                <a:cs typeface="+mn-cs"/>
              </a:rPr>
              <a:t>ă</a:t>
            </a:r>
            <a:r>
              <a:rPr lang="en-US" sz="1200" b="1" dirty="0" err="1">
                <a:latin typeface="+mn-lt"/>
                <a:cs typeface="+mn-cs"/>
              </a:rPr>
              <a:t>ri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demografice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ro-RO" sz="1200" b="1" dirty="0">
                <a:latin typeface="+mn-lt"/>
                <a:cs typeface="+mn-cs"/>
              </a:rPr>
              <a:t>ș</a:t>
            </a:r>
            <a:r>
              <a:rPr lang="en-US" sz="1200" b="1" dirty="0" err="1">
                <a:latin typeface="+mn-lt"/>
                <a:cs typeface="+mn-cs"/>
              </a:rPr>
              <a:t>i</a:t>
            </a:r>
            <a:r>
              <a:rPr lang="en-US" sz="1200" b="1" dirty="0">
                <a:latin typeface="+mn-lt"/>
                <a:cs typeface="+mn-cs"/>
              </a:rPr>
              <a:t> bun</a:t>
            </a:r>
            <a:r>
              <a:rPr lang="ro-RO" sz="1200" b="1" dirty="0">
                <a:latin typeface="+mn-lt"/>
                <a:cs typeface="+mn-cs"/>
              </a:rPr>
              <a:t>ă</a:t>
            </a:r>
            <a:r>
              <a:rPr lang="en-US" sz="1200" b="1" dirty="0">
                <a:latin typeface="+mn-lt"/>
                <a:cs typeface="+mn-cs"/>
              </a:rPr>
              <a:t>stare</a:t>
            </a:r>
          </a:p>
          <a:p>
            <a:pPr marL="553795" lvl="2" indent="247677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b="1" dirty="0" err="1">
                <a:latin typeface="+mn-lt"/>
                <a:cs typeface="+mn-cs"/>
              </a:rPr>
              <a:t>Securitatea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alimentar</a:t>
            </a:r>
            <a:r>
              <a:rPr lang="ro-RO" sz="1200" b="1" dirty="0">
                <a:latin typeface="+mn-lt"/>
                <a:cs typeface="+mn-cs"/>
              </a:rPr>
              <a:t>ă</a:t>
            </a:r>
            <a:r>
              <a:rPr lang="en-US" sz="1200" b="1" dirty="0">
                <a:latin typeface="+mn-lt"/>
                <a:cs typeface="+mn-cs"/>
              </a:rPr>
              <a:t>, </a:t>
            </a:r>
            <a:r>
              <a:rPr lang="en-US" sz="1200" b="1" dirty="0" err="1">
                <a:latin typeface="+mn-lt"/>
                <a:cs typeface="+mn-cs"/>
              </a:rPr>
              <a:t>agricultura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durabil</a:t>
            </a:r>
            <a:r>
              <a:rPr lang="ro-RO" sz="1200" b="1" dirty="0">
                <a:latin typeface="+mn-lt"/>
                <a:cs typeface="+mn-cs"/>
              </a:rPr>
              <a:t>ă</a:t>
            </a:r>
            <a:r>
              <a:rPr lang="en-US" sz="1200" b="1" dirty="0">
                <a:latin typeface="+mn-lt"/>
                <a:cs typeface="+mn-cs"/>
              </a:rPr>
              <a:t>, </a:t>
            </a:r>
            <a:r>
              <a:rPr lang="en-US" sz="1200" b="1" dirty="0" err="1">
                <a:latin typeface="+mn-lt"/>
                <a:cs typeface="+mn-cs"/>
              </a:rPr>
              <a:t>cercetare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marin</a:t>
            </a:r>
            <a:r>
              <a:rPr lang="ro-RO" sz="1200" b="1" dirty="0">
                <a:latin typeface="+mn-lt"/>
                <a:cs typeface="+mn-cs"/>
              </a:rPr>
              <a:t>ă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ro-RO" sz="1200" b="1" dirty="0">
                <a:latin typeface="+mn-lt"/>
                <a:cs typeface="+mn-cs"/>
              </a:rPr>
              <a:t>ș</a:t>
            </a:r>
            <a:r>
              <a:rPr lang="en-US" sz="1200" b="1" dirty="0" err="1">
                <a:latin typeface="+mn-lt"/>
                <a:cs typeface="+mn-cs"/>
              </a:rPr>
              <a:t>i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maritim</a:t>
            </a:r>
            <a:r>
              <a:rPr lang="ro-RO" sz="1200" b="1" dirty="0">
                <a:latin typeface="+mn-lt"/>
                <a:cs typeface="+mn-cs"/>
              </a:rPr>
              <a:t>ă</a:t>
            </a:r>
            <a:endParaRPr lang="en-US" sz="1200" b="1" dirty="0">
              <a:latin typeface="+mn-lt"/>
              <a:cs typeface="+mn-cs"/>
            </a:endParaRPr>
          </a:p>
          <a:p>
            <a:pPr marL="553795" lvl="2" indent="247677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o-RO" sz="1200" b="1" dirty="0">
                <a:latin typeface="+mn-lt"/>
                <a:cs typeface="+mn-cs"/>
              </a:rPr>
              <a:t>ș</a:t>
            </a:r>
            <a:r>
              <a:rPr lang="en-US" sz="1200" b="1" dirty="0" err="1">
                <a:latin typeface="+mn-lt"/>
                <a:cs typeface="+mn-cs"/>
              </a:rPr>
              <a:t>i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bioeconomie</a:t>
            </a:r>
            <a:endParaRPr lang="en-US" sz="1200" b="1" dirty="0">
              <a:latin typeface="+mn-lt"/>
              <a:cs typeface="+mn-cs"/>
            </a:endParaRPr>
          </a:p>
          <a:p>
            <a:pPr marL="553795" lvl="2" indent="247677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b="1" dirty="0" err="1">
                <a:latin typeface="+mn-lt"/>
                <a:cs typeface="+mn-cs"/>
              </a:rPr>
              <a:t>Surse</a:t>
            </a:r>
            <a:r>
              <a:rPr lang="en-US" sz="1200" b="1" dirty="0">
                <a:latin typeface="+mn-lt"/>
                <a:cs typeface="+mn-cs"/>
              </a:rPr>
              <a:t> de </a:t>
            </a:r>
            <a:r>
              <a:rPr lang="en-US" sz="1200" b="1" dirty="0" err="1">
                <a:latin typeface="+mn-lt"/>
                <a:cs typeface="+mn-cs"/>
              </a:rPr>
              <a:t>energie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sigure</a:t>
            </a:r>
            <a:r>
              <a:rPr lang="en-US" sz="1200" b="1" dirty="0">
                <a:latin typeface="+mn-lt"/>
                <a:cs typeface="+mn-cs"/>
              </a:rPr>
              <a:t>, </a:t>
            </a:r>
            <a:r>
              <a:rPr lang="en-US" sz="1200" b="1" dirty="0" err="1">
                <a:latin typeface="+mn-lt"/>
                <a:cs typeface="+mn-cs"/>
              </a:rPr>
              <a:t>ecologice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ro-RO" sz="1200" b="1" dirty="0">
                <a:latin typeface="+mn-lt"/>
                <a:cs typeface="+mn-cs"/>
              </a:rPr>
              <a:t>ș</a:t>
            </a:r>
            <a:r>
              <a:rPr lang="en-US" sz="1200" b="1" dirty="0" err="1">
                <a:latin typeface="+mn-lt"/>
                <a:cs typeface="+mn-cs"/>
              </a:rPr>
              <a:t>i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eficiente</a:t>
            </a:r>
            <a:endParaRPr lang="en-US" sz="1200" b="1" dirty="0">
              <a:latin typeface="+mn-lt"/>
              <a:cs typeface="+mn-cs"/>
            </a:endParaRPr>
          </a:p>
          <a:p>
            <a:pPr marL="553795" lvl="2" indent="247677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b="1" dirty="0">
                <a:latin typeface="+mn-lt"/>
                <a:cs typeface="+mn-cs"/>
              </a:rPr>
              <a:t>Transport </a:t>
            </a:r>
            <a:r>
              <a:rPr lang="en-US" sz="1200" b="1" dirty="0" err="1">
                <a:latin typeface="+mn-lt"/>
                <a:cs typeface="+mn-cs"/>
              </a:rPr>
              <a:t>inteligent</a:t>
            </a:r>
            <a:r>
              <a:rPr lang="en-US" sz="1200" b="1" dirty="0">
                <a:latin typeface="+mn-lt"/>
                <a:cs typeface="+mn-cs"/>
              </a:rPr>
              <a:t>, ecologic </a:t>
            </a:r>
            <a:r>
              <a:rPr lang="ro-RO" sz="1200" b="1" dirty="0">
                <a:latin typeface="+mn-lt"/>
                <a:cs typeface="+mn-cs"/>
              </a:rPr>
              <a:t>ș</a:t>
            </a:r>
            <a:r>
              <a:rPr lang="en-US" sz="1200" b="1" dirty="0" err="1">
                <a:latin typeface="+mn-lt"/>
                <a:cs typeface="+mn-cs"/>
              </a:rPr>
              <a:t>i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integrat</a:t>
            </a:r>
            <a:endParaRPr lang="en-US" sz="1200" b="1" dirty="0">
              <a:latin typeface="+mn-lt"/>
              <a:cs typeface="+mn-cs"/>
            </a:endParaRPr>
          </a:p>
          <a:p>
            <a:pPr marL="553795" lvl="2" indent="247677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b="1" dirty="0" err="1">
                <a:latin typeface="+mn-lt"/>
                <a:cs typeface="+mn-cs"/>
              </a:rPr>
              <a:t>Combaterea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schimb</a:t>
            </a:r>
            <a:r>
              <a:rPr lang="ro-RO" sz="1200" b="1" dirty="0">
                <a:latin typeface="+mn-lt"/>
                <a:cs typeface="+mn-cs"/>
              </a:rPr>
              <a:t>ă</a:t>
            </a:r>
            <a:r>
              <a:rPr lang="en-US" sz="1200" b="1" dirty="0" err="1">
                <a:latin typeface="+mn-lt"/>
                <a:cs typeface="+mn-cs"/>
              </a:rPr>
              <a:t>rilor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climatice</a:t>
            </a:r>
            <a:r>
              <a:rPr lang="en-US" sz="1200" b="1" dirty="0">
                <a:latin typeface="+mn-lt"/>
                <a:cs typeface="+mn-cs"/>
              </a:rPr>
              <a:t>, </a:t>
            </a:r>
            <a:r>
              <a:rPr lang="en-US" sz="1200" b="1" dirty="0" err="1">
                <a:latin typeface="+mn-lt"/>
                <a:cs typeface="+mn-cs"/>
              </a:rPr>
              <a:t>utilizarea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eficient</a:t>
            </a:r>
            <a:r>
              <a:rPr lang="ro-RO" sz="1200" b="1" dirty="0">
                <a:latin typeface="+mn-lt"/>
                <a:cs typeface="+mn-cs"/>
              </a:rPr>
              <a:t>ă</a:t>
            </a:r>
            <a:r>
              <a:rPr lang="en-US" sz="1200" b="1" dirty="0">
                <a:latin typeface="+mn-lt"/>
                <a:cs typeface="+mn-cs"/>
              </a:rPr>
              <a:t> a </a:t>
            </a:r>
            <a:r>
              <a:rPr lang="en-US" sz="1200" b="1" dirty="0" err="1">
                <a:latin typeface="+mn-lt"/>
                <a:cs typeface="+mn-cs"/>
              </a:rPr>
              <a:t>resurselor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ro-RO" sz="1200" b="1" dirty="0">
                <a:latin typeface="+mn-lt"/>
                <a:cs typeface="+mn-cs"/>
              </a:rPr>
              <a:t>ș</a:t>
            </a:r>
            <a:r>
              <a:rPr lang="en-US" sz="1200" b="1" dirty="0" err="1">
                <a:latin typeface="+mn-lt"/>
                <a:cs typeface="+mn-cs"/>
              </a:rPr>
              <a:t>i</a:t>
            </a:r>
            <a:r>
              <a:rPr lang="en-US" sz="1200" b="1" dirty="0">
                <a:latin typeface="+mn-lt"/>
                <a:cs typeface="+mn-cs"/>
              </a:rPr>
              <a:t> a </a:t>
            </a:r>
            <a:r>
              <a:rPr lang="en-US" sz="1200" b="1" dirty="0" err="1">
                <a:latin typeface="+mn-lt"/>
                <a:cs typeface="+mn-cs"/>
              </a:rPr>
              <a:t>materiilor</a:t>
            </a:r>
            <a:r>
              <a:rPr lang="en-US" sz="1200" b="1" dirty="0">
                <a:latin typeface="+mn-lt"/>
                <a:cs typeface="+mn-cs"/>
              </a:rPr>
              <a:t> prime</a:t>
            </a:r>
          </a:p>
          <a:p>
            <a:pPr marL="553795" lvl="2" indent="247677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b="1" dirty="0" err="1">
                <a:latin typeface="+mn-lt"/>
                <a:cs typeface="+mn-cs"/>
              </a:rPr>
              <a:t>Societ</a:t>
            </a:r>
            <a:r>
              <a:rPr lang="ro-RO" sz="1200" b="1" dirty="0">
                <a:latin typeface="+mn-lt"/>
                <a:cs typeface="+mn-cs"/>
              </a:rPr>
              <a:t>ăț</a:t>
            </a:r>
            <a:r>
              <a:rPr lang="en-US" sz="1200" b="1" dirty="0" err="1">
                <a:latin typeface="+mn-lt"/>
                <a:cs typeface="+mn-cs"/>
              </a:rPr>
              <a:t>i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favorabile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incluziunii</a:t>
            </a:r>
            <a:r>
              <a:rPr lang="en-US" sz="1200" b="1" dirty="0">
                <a:latin typeface="+mn-lt"/>
                <a:cs typeface="+mn-cs"/>
              </a:rPr>
              <a:t>, </a:t>
            </a:r>
            <a:r>
              <a:rPr lang="en-US" sz="1200" b="1" dirty="0" err="1">
                <a:latin typeface="+mn-lt"/>
                <a:cs typeface="+mn-cs"/>
              </a:rPr>
              <a:t>inovatoare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ro-RO" sz="1200" b="1" dirty="0">
                <a:latin typeface="+mn-lt"/>
                <a:cs typeface="+mn-cs"/>
              </a:rPr>
              <a:t>ș</a:t>
            </a:r>
            <a:r>
              <a:rPr lang="en-US" sz="1200" b="1" dirty="0" err="1">
                <a:latin typeface="+mn-lt"/>
                <a:cs typeface="+mn-cs"/>
              </a:rPr>
              <a:t>i</a:t>
            </a:r>
            <a:r>
              <a:rPr lang="en-US" sz="1200" b="1" dirty="0">
                <a:latin typeface="+mn-lt"/>
                <a:cs typeface="+mn-cs"/>
              </a:rPr>
              <a:t> reflex</a:t>
            </a:r>
            <a:r>
              <a:rPr lang="ro-RO" sz="1200" b="1" dirty="0">
                <a:latin typeface="+mn-lt"/>
                <a:cs typeface="+mn-cs"/>
              </a:rPr>
              <a:t>i</a:t>
            </a:r>
            <a:r>
              <a:rPr lang="en-US" sz="1200" b="1" dirty="0" err="1">
                <a:latin typeface="+mn-lt"/>
                <a:cs typeface="+mn-cs"/>
              </a:rPr>
              <a:t>ve</a:t>
            </a:r>
            <a:endParaRPr lang="en-US" sz="1200" b="1" dirty="0">
              <a:latin typeface="+mn-lt"/>
              <a:cs typeface="+mn-cs"/>
            </a:endParaRPr>
          </a:p>
          <a:p>
            <a:pPr marL="553795" lvl="2" indent="247677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1200" b="1" dirty="0" err="1">
                <a:latin typeface="+mn-lt"/>
                <a:cs typeface="+mn-cs"/>
              </a:rPr>
              <a:t>Societati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sigure</a:t>
            </a:r>
            <a:r>
              <a:rPr lang="en-US" sz="1200" b="1" dirty="0">
                <a:latin typeface="+mn-lt"/>
                <a:cs typeface="+mn-cs"/>
              </a:rPr>
              <a:t>- </a:t>
            </a:r>
            <a:r>
              <a:rPr lang="en-US" sz="1200" b="1" dirty="0" err="1">
                <a:latin typeface="+mn-lt"/>
                <a:cs typeface="+mn-cs"/>
              </a:rPr>
              <a:t>protejarea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libert</a:t>
            </a:r>
            <a:r>
              <a:rPr lang="ro-RO" sz="1200" b="1" dirty="0">
                <a:latin typeface="+mn-lt"/>
                <a:cs typeface="+mn-cs"/>
              </a:rPr>
              <a:t>ăț</a:t>
            </a:r>
            <a:r>
              <a:rPr lang="en-US" sz="1200" b="1" dirty="0">
                <a:latin typeface="+mn-lt"/>
                <a:cs typeface="+mn-cs"/>
              </a:rPr>
              <a:t>ii </a:t>
            </a:r>
            <a:r>
              <a:rPr lang="ro-RO" sz="1200" b="1" dirty="0">
                <a:latin typeface="+mn-lt"/>
                <a:cs typeface="+mn-cs"/>
              </a:rPr>
              <a:t>ș</a:t>
            </a:r>
            <a:r>
              <a:rPr lang="en-US" sz="1200" b="1" dirty="0" err="1">
                <a:latin typeface="+mn-lt"/>
                <a:cs typeface="+mn-cs"/>
              </a:rPr>
              <a:t>i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securit</a:t>
            </a:r>
            <a:r>
              <a:rPr lang="ro-RO" sz="1200" b="1" dirty="0">
                <a:latin typeface="+mn-lt"/>
                <a:cs typeface="+mn-cs"/>
              </a:rPr>
              <a:t>ăț</a:t>
            </a:r>
            <a:r>
              <a:rPr lang="en-US" sz="1200" b="1" dirty="0">
                <a:latin typeface="+mn-lt"/>
                <a:cs typeface="+mn-cs"/>
              </a:rPr>
              <a:t>ii </a:t>
            </a:r>
            <a:r>
              <a:rPr lang="en-US" sz="1200" b="1" dirty="0" err="1">
                <a:latin typeface="+mn-lt"/>
                <a:cs typeface="+mn-cs"/>
              </a:rPr>
              <a:t>Europei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ro-RO" sz="1200" b="1" dirty="0">
                <a:latin typeface="+mn-lt"/>
                <a:cs typeface="+mn-cs"/>
              </a:rPr>
              <a:t>ș</a:t>
            </a:r>
            <a:r>
              <a:rPr lang="en-US" sz="1200" b="1" dirty="0" err="1">
                <a:latin typeface="+mn-lt"/>
                <a:cs typeface="+mn-cs"/>
              </a:rPr>
              <a:t>i</a:t>
            </a:r>
            <a:r>
              <a:rPr lang="en-US" sz="1200" b="1" dirty="0">
                <a:latin typeface="+mn-lt"/>
                <a:cs typeface="+mn-cs"/>
              </a:rPr>
              <a:t> </a:t>
            </a:r>
            <a:r>
              <a:rPr lang="en-US" sz="1200" b="1" dirty="0" err="1">
                <a:latin typeface="+mn-lt"/>
                <a:cs typeface="+mn-cs"/>
              </a:rPr>
              <a:t>cet</a:t>
            </a:r>
            <a:r>
              <a:rPr lang="ro-RO" sz="1200" b="1" dirty="0">
                <a:latin typeface="+mn-lt"/>
                <a:cs typeface="+mn-cs"/>
              </a:rPr>
              <a:t>ăț</a:t>
            </a:r>
            <a:r>
              <a:rPr lang="en-US" sz="1200" b="1" dirty="0" err="1">
                <a:latin typeface="+mn-lt"/>
                <a:cs typeface="+mn-cs"/>
              </a:rPr>
              <a:t>enilor</a:t>
            </a:r>
            <a:r>
              <a:rPr lang="en-US" sz="1200" b="1" dirty="0">
                <a:latin typeface="+mn-lt"/>
                <a:cs typeface="+mn-cs"/>
              </a:rPr>
              <a:t> s</a:t>
            </a:r>
            <a:r>
              <a:rPr lang="ro-RO" sz="1200" b="1" dirty="0">
                <a:latin typeface="+mn-lt"/>
                <a:cs typeface="+mn-cs"/>
              </a:rPr>
              <a:t>ă</a:t>
            </a:r>
            <a:r>
              <a:rPr lang="en-US" sz="1200" b="1" dirty="0" err="1">
                <a:latin typeface="+mn-lt"/>
                <a:cs typeface="+mn-cs"/>
              </a:rPr>
              <a:t>i</a:t>
            </a:r>
            <a:endParaRPr lang="en-US" sz="1200" b="1" dirty="0">
              <a:latin typeface="+mn-lt"/>
              <a:cs typeface="+mn-cs"/>
            </a:endParaRPr>
          </a:p>
          <a:p>
            <a:pPr marL="553795" lvl="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 err="1">
                <a:solidFill>
                  <a:schemeClr val="accent2"/>
                </a:solidFill>
                <a:latin typeface="+mn-lt"/>
                <a:cs typeface="+mn-cs"/>
              </a:rPr>
              <a:t>Alte</a:t>
            </a:r>
            <a:r>
              <a:rPr lang="en-US" sz="1200" b="1" dirty="0">
                <a:solidFill>
                  <a:schemeClr val="accent2"/>
                </a:solidFill>
                <a:latin typeface="+mn-lt"/>
                <a:cs typeface="+mn-cs"/>
              </a:rPr>
              <a:t> </a:t>
            </a:r>
            <a:r>
              <a:rPr lang="en-US" sz="1200" b="1" dirty="0" err="1">
                <a:solidFill>
                  <a:schemeClr val="accent2"/>
                </a:solidFill>
                <a:latin typeface="+mn-lt"/>
                <a:cs typeface="+mn-cs"/>
              </a:rPr>
              <a:t>activit</a:t>
            </a:r>
            <a:r>
              <a:rPr lang="ro-RO" sz="1200" b="1" dirty="0">
                <a:solidFill>
                  <a:schemeClr val="accent2"/>
                </a:solidFill>
                <a:latin typeface="+mn-lt"/>
                <a:cs typeface="+mn-cs"/>
              </a:rPr>
              <a:t>ăț</a:t>
            </a:r>
            <a:r>
              <a:rPr lang="en-US" sz="1200" b="1" dirty="0" err="1">
                <a:solidFill>
                  <a:schemeClr val="accent2"/>
                </a:solidFill>
                <a:latin typeface="+mn-lt"/>
                <a:cs typeface="+mn-cs"/>
              </a:rPr>
              <a:t>i</a:t>
            </a:r>
            <a:r>
              <a:rPr lang="en-US" sz="1200" b="1" dirty="0">
                <a:solidFill>
                  <a:schemeClr val="accent2"/>
                </a:solidFill>
                <a:latin typeface="+mn-lt"/>
                <a:cs typeface="+mn-cs"/>
              </a:rPr>
              <a:t> </a:t>
            </a:r>
          </a:p>
          <a:p>
            <a:pPr marL="725245" lvl="2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1200" b="1" dirty="0">
                <a:solidFill>
                  <a:srgbClr val="C00000"/>
                </a:solidFill>
                <a:latin typeface="+mn-lt"/>
                <a:cs typeface="+mn-cs"/>
              </a:rPr>
              <a:t>R</a:t>
            </a:r>
            <a:r>
              <a:rPr lang="ro-RO" sz="1200" b="1" dirty="0">
                <a:solidFill>
                  <a:srgbClr val="C00000"/>
                </a:solidFill>
                <a:latin typeface="+mn-lt"/>
                <a:cs typeface="+mn-cs"/>
              </a:rPr>
              <a:t>ă</a:t>
            </a:r>
            <a:r>
              <a:rPr lang="en-US" sz="1200" b="1" dirty="0" err="1">
                <a:solidFill>
                  <a:srgbClr val="C00000"/>
                </a:solidFill>
                <a:latin typeface="+mn-lt"/>
                <a:cs typeface="+mn-cs"/>
              </a:rPr>
              <a:t>sp</a:t>
            </a:r>
            <a:r>
              <a:rPr lang="ro-RO" sz="1200" b="1" dirty="0">
                <a:solidFill>
                  <a:srgbClr val="C00000"/>
                </a:solidFill>
                <a:latin typeface="+mn-lt"/>
                <a:cs typeface="+mn-cs"/>
              </a:rPr>
              <a:t>â</a:t>
            </a:r>
            <a:r>
              <a:rPr lang="en-US" sz="1200" b="1" dirty="0" err="1">
                <a:solidFill>
                  <a:srgbClr val="C00000"/>
                </a:solidFill>
                <a:latin typeface="+mn-lt"/>
                <a:cs typeface="+mn-cs"/>
              </a:rPr>
              <a:t>ndirea</a:t>
            </a:r>
            <a:r>
              <a:rPr lang="en-US" sz="1200" b="1" dirty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+mn-lt"/>
                <a:cs typeface="+mn-cs"/>
              </a:rPr>
              <a:t>excelen</a:t>
            </a:r>
            <a:r>
              <a:rPr lang="ro-RO" sz="1200" b="1" dirty="0">
                <a:solidFill>
                  <a:srgbClr val="C00000"/>
                </a:solidFill>
                <a:latin typeface="+mn-lt"/>
                <a:cs typeface="+mn-cs"/>
              </a:rPr>
              <a:t>ț</a:t>
            </a:r>
            <a:r>
              <a:rPr lang="en-US" sz="1200" b="1" dirty="0" err="1">
                <a:solidFill>
                  <a:srgbClr val="C00000"/>
                </a:solidFill>
                <a:latin typeface="+mn-lt"/>
                <a:cs typeface="+mn-cs"/>
              </a:rPr>
              <a:t>ei</a:t>
            </a:r>
            <a:r>
              <a:rPr lang="en-US" sz="1200" b="1" dirty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ro-RO" sz="1200" b="1" dirty="0">
                <a:solidFill>
                  <a:srgbClr val="C00000"/>
                </a:solidFill>
                <a:latin typeface="+mn-lt"/>
                <a:cs typeface="+mn-cs"/>
              </a:rPr>
              <a:t>ș</a:t>
            </a:r>
            <a:r>
              <a:rPr lang="en-US" sz="1200" b="1" dirty="0" err="1">
                <a:solidFill>
                  <a:srgbClr val="C00000"/>
                </a:solidFill>
                <a:latin typeface="+mn-lt"/>
                <a:cs typeface="+mn-cs"/>
              </a:rPr>
              <a:t>i</a:t>
            </a:r>
            <a:r>
              <a:rPr lang="en-US" sz="1200" b="1" dirty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+mn-lt"/>
                <a:cs typeface="+mn-cs"/>
              </a:rPr>
              <a:t>extinderea</a:t>
            </a:r>
            <a:r>
              <a:rPr lang="en-US" sz="1200" b="1" dirty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+mn-lt"/>
                <a:cs typeface="+mn-cs"/>
              </a:rPr>
              <a:t>particip</a:t>
            </a:r>
            <a:r>
              <a:rPr lang="ro-RO" sz="1200" b="1" dirty="0">
                <a:solidFill>
                  <a:srgbClr val="C00000"/>
                </a:solidFill>
                <a:latin typeface="+mn-lt"/>
                <a:cs typeface="+mn-cs"/>
              </a:rPr>
              <a:t>ă</a:t>
            </a:r>
            <a:r>
              <a:rPr lang="en-US" sz="1200" b="1" dirty="0" err="1">
                <a:solidFill>
                  <a:srgbClr val="C00000"/>
                </a:solidFill>
                <a:latin typeface="+mn-lt"/>
                <a:cs typeface="+mn-cs"/>
              </a:rPr>
              <a:t>rii</a:t>
            </a:r>
            <a:r>
              <a:rPr lang="en-US" sz="1200" b="1" dirty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ro-RO" sz="1200" b="1" dirty="0">
                <a:solidFill>
                  <a:srgbClr val="C00000"/>
                </a:solidFill>
                <a:latin typeface="+mn-lt"/>
                <a:cs typeface="+mn-cs"/>
              </a:rPr>
              <a:t>țărilor cu performanțe reduse în cercetare</a:t>
            </a:r>
            <a:endParaRPr lang="en-US" sz="1200" b="1" dirty="0">
              <a:solidFill>
                <a:srgbClr val="C00000"/>
              </a:solidFill>
              <a:latin typeface="+mn-lt"/>
              <a:cs typeface="+mn-cs"/>
            </a:endParaRPr>
          </a:p>
          <a:p>
            <a:pPr marL="725245" lvl="2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o-RO" sz="1200" b="1" dirty="0">
                <a:solidFill>
                  <a:srgbClr val="C00000"/>
                </a:solidFill>
                <a:latin typeface="+mn-lt"/>
                <a:cs typeface="+mn-cs"/>
              </a:rPr>
              <a:t>Ș</a:t>
            </a:r>
            <a:r>
              <a:rPr lang="en-US" sz="1200" b="1" dirty="0" err="1">
                <a:solidFill>
                  <a:srgbClr val="C00000"/>
                </a:solidFill>
                <a:latin typeface="+mn-lt"/>
                <a:cs typeface="+mn-cs"/>
              </a:rPr>
              <a:t>tiin</a:t>
            </a:r>
            <a:r>
              <a:rPr lang="ro-RO" sz="1200" b="1" dirty="0">
                <a:solidFill>
                  <a:srgbClr val="C00000"/>
                </a:solidFill>
                <a:latin typeface="+mn-lt"/>
                <a:cs typeface="+mn-cs"/>
              </a:rPr>
              <a:t>ț</a:t>
            </a:r>
            <a:r>
              <a:rPr lang="en-US" sz="1200" b="1" dirty="0">
                <a:solidFill>
                  <a:srgbClr val="C00000"/>
                </a:solidFill>
                <a:latin typeface="+mn-lt"/>
                <a:cs typeface="+mn-cs"/>
              </a:rPr>
              <a:t>a cu </a:t>
            </a:r>
            <a:r>
              <a:rPr lang="ro-RO" sz="1200" b="1" dirty="0">
                <a:solidFill>
                  <a:srgbClr val="C00000"/>
                </a:solidFill>
                <a:latin typeface="+mn-lt"/>
                <a:cs typeface="+mn-cs"/>
              </a:rPr>
              <a:t>ș</a:t>
            </a:r>
            <a:r>
              <a:rPr lang="en-US" sz="1200" b="1" dirty="0" err="1">
                <a:solidFill>
                  <a:srgbClr val="C00000"/>
                </a:solidFill>
                <a:latin typeface="+mn-lt"/>
                <a:cs typeface="+mn-cs"/>
              </a:rPr>
              <a:t>i</a:t>
            </a:r>
            <a:r>
              <a:rPr lang="en-US" sz="1200" b="1" dirty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+mn-lt"/>
                <a:cs typeface="+mn-cs"/>
              </a:rPr>
              <a:t>pentru</a:t>
            </a:r>
            <a:r>
              <a:rPr lang="en-US" sz="1200" b="1" dirty="0">
                <a:solidFill>
                  <a:srgbClr val="C00000"/>
                </a:solidFill>
                <a:latin typeface="+mn-lt"/>
                <a:cs typeface="+mn-cs"/>
              </a:rPr>
              <a:t> </a:t>
            </a:r>
            <a:r>
              <a:rPr lang="en-US" sz="1200" b="1" dirty="0" err="1">
                <a:solidFill>
                  <a:srgbClr val="C00000"/>
                </a:solidFill>
                <a:latin typeface="+mn-lt"/>
                <a:cs typeface="+mn-cs"/>
              </a:rPr>
              <a:t>societate</a:t>
            </a:r>
            <a:r>
              <a:rPr lang="en-US" sz="1200" b="1" dirty="0">
                <a:solidFill>
                  <a:srgbClr val="C00000"/>
                </a:solidFill>
                <a:latin typeface="+mn-lt"/>
                <a:cs typeface="+mn-cs"/>
              </a:rPr>
              <a:t> </a:t>
            </a:r>
          </a:p>
          <a:p>
            <a:pPr marL="553795" lvl="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dirty="0">
                <a:solidFill>
                  <a:schemeClr val="accent6"/>
                </a:solidFill>
                <a:latin typeface="+mn-lt"/>
                <a:cs typeface="+mn-cs"/>
              </a:rPr>
              <a:t> </a:t>
            </a:r>
          </a:p>
          <a:p>
            <a:pPr marL="553795" lvl="2" indent="247677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400" b="1" dirty="0">
              <a:solidFill>
                <a:schemeClr val="accent6"/>
              </a:solidFill>
              <a:latin typeface="+mn-lt"/>
              <a:cs typeface="+mn-cs"/>
            </a:endParaRPr>
          </a:p>
          <a:p>
            <a:pPr marL="553795" lvl="2" indent="247677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1400" b="1" dirty="0">
              <a:solidFill>
                <a:schemeClr val="accent6"/>
              </a:solidFill>
              <a:latin typeface="+mn-lt"/>
              <a:cs typeface="+mn-cs"/>
            </a:endParaRPr>
          </a:p>
        </p:txBody>
      </p:sp>
      <p:sp>
        <p:nvSpPr>
          <p:cNvPr id="33796" name="Rectangle 22"/>
          <p:cNvSpPr>
            <a:spLocks noChangeArrowheads="1"/>
          </p:cNvSpPr>
          <p:nvPr/>
        </p:nvSpPr>
        <p:spPr bwMode="auto">
          <a:xfrm>
            <a:off x="865188" y="5053013"/>
            <a:ext cx="7459662" cy="436562"/>
          </a:xfrm>
          <a:prstGeom prst="rect">
            <a:avLst/>
          </a:prstGeom>
          <a:solidFill>
            <a:srgbClr val="FFFF99">
              <a:alpha val="30196"/>
            </a:srgbClr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lIns="80147" tIns="40074" rIns="80147" bIns="40074" anchor="ctr"/>
          <a:lstStyle/>
          <a:p>
            <a:pPr marL="0" lvl="1" indent="457200"/>
            <a:r>
              <a:rPr lang="en-US" altLang="en-US" b="1">
                <a:latin typeface="Calibri" pitchFamily="34" charset="0"/>
              </a:rPr>
              <a:t>Institutul European pentru Inovare </a:t>
            </a:r>
            <a:r>
              <a:rPr lang="ro-RO" altLang="en-US" b="1">
                <a:latin typeface="Calibri" pitchFamily="34" charset="0"/>
              </a:rPr>
              <a:t>ș</a:t>
            </a:r>
            <a:r>
              <a:rPr lang="en-US" altLang="en-US" b="1">
                <a:latin typeface="Calibri" pitchFamily="34" charset="0"/>
              </a:rPr>
              <a:t>i Tehnologie (EIT)</a:t>
            </a:r>
          </a:p>
        </p:txBody>
      </p:sp>
      <p:sp>
        <p:nvSpPr>
          <p:cNvPr id="33797" name="Rectangle 23"/>
          <p:cNvSpPr>
            <a:spLocks noChangeArrowheads="1"/>
          </p:cNvSpPr>
          <p:nvPr/>
        </p:nvSpPr>
        <p:spPr bwMode="auto">
          <a:xfrm>
            <a:off x="900113" y="5489575"/>
            <a:ext cx="3424237" cy="452438"/>
          </a:xfrm>
          <a:prstGeom prst="rect">
            <a:avLst/>
          </a:prstGeom>
          <a:solidFill>
            <a:srgbClr val="FF99FF">
              <a:alpha val="30196"/>
            </a:srgbClr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lIns="80147" tIns="40074" rIns="80147" bIns="40074" anchor="ctr"/>
          <a:lstStyle/>
          <a:p>
            <a:pPr marL="0" lvl="1" algn="ctr"/>
            <a:r>
              <a:rPr lang="en-US" altLang="en-US" b="1">
                <a:latin typeface="Calibri" pitchFamily="34" charset="0"/>
              </a:rPr>
              <a:t>Centrele de Cercet</a:t>
            </a:r>
            <a:r>
              <a:rPr lang="ro-RO" altLang="en-US" b="1">
                <a:latin typeface="Calibri" pitchFamily="34" charset="0"/>
              </a:rPr>
              <a:t>ă</a:t>
            </a:r>
            <a:r>
              <a:rPr lang="en-US" altLang="en-US" b="1">
                <a:latin typeface="Calibri" pitchFamily="34" charset="0"/>
              </a:rPr>
              <a:t>ri Comune (JRC)</a:t>
            </a:r>
          </a:p>
        </p:txBody>
      </p:sp>
      <p:sp>
        <p:nvSpPr>
          <p:cNvPr id="33798" name="Rectangle 24"/>
          <p:cNvSpPr>
            <a:spLocks noChangeArrowheads="1"/>
          </p:cNvSpPr>
          <p:nvPr/>
        </p:nvSpPr>
        <p:spPr bwMode="auto">
          <a:xfrm>
            <a:off x="4324350" y="5489575"/>
            <a:ext cx="4021138" cy="452438"/>
          </a:xfrm>
          <a:prstGeom prst="rect">
            <a:avLst/>
          </a:prstGeom>
          <a:solidFill>
            <a:srgbClr val="FF9900">
              <a:alpha val="30196"/>
            </a:srgbClr>
          </a:solidFill>
          <a:ln w="28575">
            <a:solidFill>
              <a:schemeClr val="accent2"/>
            </a:solidFill>
            <a:round/>
            <a:headEnd/>
            <a:tailEnd/>
          </a:ln>
        </p:spPr>
        <p:txBody>
          <a:bodyPr wrap="none" lIns="80147" tIns="40074" rIns="80147" bIns="40074" anchor="ctr"/>
          <a:lstStyle/>
          <a:p>
            <a:pPr marL="0" lvl="1" algn="ctr"/>
            <a:r>
              <a:rPr lang="en-US" altLang="en-US" b="1">
                <a:latin typeface="Calibri" pitchFamily="34" charset="0"/>
              </a:rPr>
              <a:t>Euratom (2014-2018)</a:t>
            </a:r>
          </a:p>
        </p:txBody>
      </p:sp>
      <p:sp>
        <p:nvSpPr>
          <p:cNvPr id="33799" name="Rectangle 15"/>
          <p:cNvSpPr>
            <a:spLocks noChangeArrowheads="1"/>
          </p:cNvSpPr>
          <p:nvPr/>
        </p:nvSpPr>
        <p:spPr bwMode="auto">
          <a:xfrm rot="-5400000">
            <a:off x="-2105819" y="2634457"/>
            <a:ext cx="5057775" cy="614362"/>
          </a:xfrm>
          <a:prstGeom prst="rect">
            <a:avLst/>
          </a:prstGeom>
          <a:solidFill>
            <a:srgbClr val="00B8FF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lIns="80147" tIns="40074" rIns="80147" bIns="40074"/>
          <a:lstStyle/>
          <a:p>
            <a:pPr algn="ctr" defTabSz="512763"/>
            <a:r>
              <a:rPr lang="en-US" altLang="en-US" sz="2700" b="1">
                <a:solidFill>
                  <a:schemeClr val="bg1"/>
                </a:solidFill>
                <a:latin typeface="Calibri" pitchFamily="34" charset="0"/>
              </a:rPr>
              <a:t>Structura ORIZONT 2020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4"/>
          <p:cNvSpPr txBox="1">
            <a:spLocks noChangeArrowheads="1"/>
          </p:cNvSpPr>
          <p:nvPr/>
        </p:nvSpPr>
        <p:spPr bwMode="auto">
          <a:xfrm>
            <a:off x="457200" y="6019800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34818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0" name="Rectangle 5"/>
          <p:cNvSpPr>
            <a:spLocks noChangeArrowheads="1"/>
          </p:cNvSpPr>
          <p:nvPr/>
        </p:nvSpPr>
        <p:spPr bwMode="auto">
          <a:xfrm>
            <a:off x="1143000" y="914400"/>
            <a:ext cx="6400800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/>
            </a:r>
            <a:br>
              <a:rPr lang="en-GB"/>
            </a:br>
            <a:r>
              <a:rPr lang="en-US" sz="3200">
                <a:solidFill>
                  <a:schemeClr val="accent2"/>
                </a:solidFill>
                <a:latin typeface="Franklin Gothic Book"/>
              </a:rPr>
              <a:t>Excelen</a:t>
            </a:r>
            <a:r>
              <a:rPr lang="ro-RO" sz="3200">
                <a:solidFill>
                  <a:schemeClr val="accent2"/>
                </a:solidFill>
                <a:latin typeface="Franklin Gothic Book"/>
              </a:rPr>
              <a:t>ț</a:t>
            </a:r>
            <a:r>
              <a:rPr lang="en-US" sz="3200">
                <a:solidFill>
                  <a:schemeClr val="accent2"/>
                </a:solidFill>
                <a:latin typeface="Franklin Gothic Book"/>
              </a:rPr>
              <a:t>a </a:t>
            </a:r>
            <a:r>
              <a:rPr lang="ro-RO" sz="3200">
                <a:solidFill>
                  <a:schemeClr val="accent2"/>
                </a:solidFill>
                <a:latin typeface="Franklin Gothic Book"/>
              </a:rPr>
              <a:t>ș</a:t>
            </a:r>
            <a:r>
              <a:rPr lang="en-US" sz="3200">
                <a:solidFill>
                  <a:schemeClr val="accent2"/>
                </a:solidFill>
                <a:latin typeface="Franklin Gothic Book"/>
              </a:rPr>
              <a:t>tiin</a:t>
            </a:r>
            <a:r>
              <a:rPr lang="ro-RO" sz="3200">
                <a:solidFill>
                  <a:schemeClr val="accent2"/>
                </a:solidFill>
                <a:latin typeface="Franklin Gothic Book"/>
              </a:rPr>
              <a:t>ț</a:t>
            </a:r>
            <a:r>
              <a:rPr lang="en-US" sz="3200">
                <a:solidFill>
                  <a:schemeClr val="accent2"/>
                </a:solidFill>
                <a:latin typeface="Franklin Gothic Book"/>
              </a:rPr>
              <a:t>ific</a:t>
            </a:r>
            <a:r>
              <a:rPr lang="ro-RO" sz="3200">
                <a:solidFill>
                  <a:schemeClr val="accent2"/>
                </a:solidFill>
                <a:latin typeface="Franklin Gothic Book"/>
              </a:rPr>
              <a:t>ă</a:t>
            </a:r>
            <a:r>
              <a:rPr lang="en-US" sz="3200">
                <a:solidFill>
                  <a:schemeClr val="accent2"/>
                </a:solidFill>
                <a:latin typeface="Franklin Gothic Book"/>
              </a:rPr>
              <a:t> </a:t>
            </a:r>
            <a:endParaRPr lang="en-GB" sz="3200">
              <a:solidFill>
                <a:schemeClr val="accent2"/>
              </a:solidFill>
              <a:latin typeface="Franklin Gothic Book"/>
            </a:endParaRPr>
          </a:p>
        </p:txBody>
      </p:sp>
      <p:sp>
        <p:nvSpPr>
          <p:cNvPr id="34821" name="Rectangle 6"/>
          <p:cNvSpPr>
            <a:spLocks noChangeArrowheads="1"/>
          </p:cNvSpPr>
          <p:nvPr/>
        </p:nvSpPr>
        <p:spPr bwMode="auto">
          <a:xfrm>
            <a:off x="1143000" y="2514600"/>
            <a:ext cx="7696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endParaRPr lang="ro-RO" altLang="en-US" sz="2400">
              <a:latin typeface="Franklin Gothic Book"/>
            </a:endParaRPr>
          </a:p>
        </p:txBody>
      </p:sp>
      <p:graphicFrame>
        <p:nvGraphicFramePr>
          <p:cNvPr id="3" name="Diagram 2"/>
          <p:cNvGraphicFramePr/>
          <p:nvPr/>
        </p:nvGraphicFramePr>
        <p:xfrm>
          <a:off x="1736725" y="1785937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34823" name="Group 6"/>
          <p:cNvGrpSpPr>
            <a:grpSpLocks/>
          </p:cNvGrpSpPr>
          <p:nvPr/>
        </p:nvGrpSpPr>
        <p:grpSpPr bwMode="auto">
          <a:xfrm>
            <a:off x="2895600" y="5562600"/>
            <a:ext cx="5022850" cy="1062038"/>
            <a:chOff x="1030479" y="2611243"/>
            <a:chExt cx="5023258" cy="1062172"/>
          </a:xfrm>
        </p:grpSpPr>
        <p:sp>
          <p:nvSpPr>
            <p:cNvPr id="8" name="Rectangle 7"/>
            <p:cNvSpPr/>
            <p:nvPr/>
          </p:nvSpPr>
          <p:spPr>
            <a:xfrm rot="5400000">
              <a:off x="3011816" y="644195"/>
              <a:ext cx="1047882" cy="5010557"/>
            </a:xfrm>
            <a:prstGeom prst="rect">
              <a:avLst/>
            </a:prstGeom>
          </p:spPr>
          <p:style>
            <a:lnRef idx="1">
              <a:schemeClr val="accent3">
                <a:tint val="40000"/>
                <a:alpha val="90000"/>
                <a:hueOff val="10716850"/>
                <a:satOff val="-13793"/>
                <a:lumOff val="-1075"/>
                <a:alphaOff val="0"/>
              </a:schemeClr>
            </a:lnRef>
            <a:fillRef idx="1">
              <a:schemeClr val="accent3">
                <a:tint val="40000"/>
                <a:alpha val="90000"/>
                <a:hueOff val="10716850"/>
                <a:satOff val="-13793"/>
                <a:lumOff val="-1075"/>
                <a:alphaOff val="0"/>
              </a:schemeClr>
            </a:fillRef>
            <a:effectRef idx="2">
              <a:schemeClr val="accent3">
                <a:tint val="40000"/>
                <a:alpha val="90000"/>
                <a:hueOff val="10716850"/>
                <a:satOff val="-13793"/>
                <a:lumOff val="-1075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1043180" y="2611243"/>
              <a:ext cx="5010557" cy="104788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247650" tIns="123825" rIns="247650" bIns="123825" spcCol="1270" anchor="ctr"/>
            <a:lstStyle/>
            <a:p>
              <a:pPr marL="285750" lvl="1" indent="-285750" defTabSz="1422400" fontAlgn="auto">
                <a:lnSpc>
                  <a:spcPct val="90000"/>
                </a:lnSpc>
                <a:spcAft>
                  <a:spcPct val="15000"/>
                </a:spcAft>
                <a:buFontTx/>
                <a:buChar char="••"/>
                <a:defRPr/>
              </a:pPr>
              <a:r>
                <a:rPr lang="en-US" sz="2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Tehnologii</a:t>
              </a:r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viitoare</a:t>
              </a:r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ro-RO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ș</a:t>
              </a:r>
              <a:r>
                <a:rPr lang="en-US" sz="2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i</a:t>
              </a:r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emergente</a:t>
              </a:r>
              <a:r>
                <a:rPr lang="en-US" sz="2800" b="1" dirty="0">
                  <a:latin typeface="Arial" panose="020B0604020202020204" pitchFamily="34" charset="0"/>
                  <a:cs typeface="Arial" panose="020B0604020202020204" pitchFamily="34" charset="0"/>
                </a:rPr>
                <a:t> (FET )</a:t>
              </a:r>
            </a:p>
          </p:txBody>
        </p:sp>
      </p:grpSp>
      <p:graphicFrame>
        <p:nvGraphicFramePr>
          <p:cNvPr id="2" name="Diagram 2"/>
          <p:cNvGraphicFramePr/>
          <p:nvPr/>
        </p:nvGraphicFramePr>
        <p:xfrm>
          <a:off x="1779587" y="1730374"/>
          <a:ext cx="6096001" cy="40640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pSp>
        <p:nvGrpSpPr>
          <p:cNvPr id="34825" name="Group 9"/>
          <p:cNvGrpSpPr>
            <a:grpSpLocks/>
          </p:cNvGrpSpPr>
          <p:nvPr/>
        </p:nvGrpSpPr>
        <p:grpSpPr bwMode="auto">
          <a:xfrm>
            <a:off x="1828800" y="5548313"/>
            <a:ext cx="1084263" cy="1309687"/>
            <a:chOff x="0" y="2623345"/>
            <a:chExt cx="1085492" cy="1309687"/>
          </a:xfrm>
        </p:grpSpPr>
        <p:sp>
          <p:nvSpPr>
            <p:cNvPr id="11" name="Rounded Rectangle 10"/>
            <p:cNvSpPr/>
            <p:nvPr/>
          </p:nvSpPr>
          <p:spPr>
            <a:xfrm>
              <a:off x="0" y="2623345"/>
              <a:ext cx="1085492" cy="1309687"/>
            </a:xfrm>
            <a:prstGeom prst="roundRect">
              <a:avLst/>
            </a:prstGeom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11250264"/>
                <a:satOff val="-16880"/>
                <a:lumOff val="-2745"/>
                <a:alphaOff val="0"/>
              </a:schemeClr>
            </a:fillRef>
            <a:effectRef idx="3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ounded Rectangle 4"/>
            <p:cNvSpPr/>
            <p:nvPr/>
          </p:nvSpPr>
          <p:spPr>
            <a:xfrm>
              <a:off x="0" y="2675732"/>
              <a:ext cx="979008" cy="120491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67640" tIns="83820" rIns="167640" bIns="83820" spcCol="1270" anchor="ctr"/>
            <a:lstStyle/>
            <a:p>
              <a:pPr algn="ctr" defTabSz="19558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4400" dirty="0"/>
                <a:t>4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2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4"/>
          <p:cNvSpPr txBox="1">
            <a:spLocks noChangeArrowheads="1"/>
          </p:cNvSpPr>
          <p:nvPr/>
        </p:nvSpPr>
        <p:spPr bwMode="auto">
          <a:xfrm>
            <a:off x="457200" y="6096000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36866" name="Picture 6" descr="drap_cmy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67" name="Rectangle 5"/>
          <p:cNvSpPr>
            <a:spLocks noChangeArrowheads="1"/>
          </p:cNvSpPr>
          <p:nvPr/>
        </p:nvSpPr>
        <p:spPr bwMode="auto">
          <a:xfrm>
            <a:off x="1143000" y="1219200"/>
            <a:ext cx="640080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/>
              <a:t/>
            </a:r>
            <a:br>
              <a:rPr lang="en-GB"/>
            </a:br>
            <a:r>
              <a:rPr lang="en-US" sz="2400" b="1">
                <a:solidFill>
                  <a:schemeClr val="accent2"/>
                </a:solidFill>
              </a:rPr>
              <a:t>Excelen</a:t>
            </a:r>
            <a:r>
              <a:rPr lang="ro-RO" sz="2400" b="1">
                <a:solidFill>
                  <a:schemeClr val="accent2"/>
                </a:solidFill>
              </a:rPr>
              <a:t>ț</a:t>
            </a:r>
            <a:r>
              <a:rPr lang="en-US" sz="2400" b="1">
                <a:solidFill>
                  <a:schemeClr val="accent2"/>
                </a:solidFill>
              </a:rPr>
              <a:t>a </a:t>
            </a:r>
            <a:r>
              <a:rPr lang="ro-RO" sz="2400" b="1">
                <a:solidFill>
                  <a:schemeClr val="accent2"/>
                </a:solidFill>
              </a:rPr>
              <a:t>ș</a:t>
            </a:r>
            <a:r>
              <a:rPr lang="en-US" sz="2400" b="1">
                <a:solidFill>
                  <a:schemeClr val="accent2"/>
                </a:solidFill>
              </a:rPr>
              <a:t>tiin</a:t>
            </a:r>
            <a:r>
              <a:rPr lang="ro-RO" sz="2400" b="1">
                <a:solidFill>
                  <a:schemeClr val="accent2"/>
                </a:solidFill>
              </a:rPr>
              <a:t>ț</a:t>
            </a:r>
            <a:r>
              <a:rPr lang="en-US" sz="2400" b="1">
                <a:solidFill>
                  <a:schemeClr val="accent2"/>
                </a:solidFill>
              </a:rPr>
              <a:t>ific</a:t>
            </a:r>
            <a:r>
              <a:rPr lang="ro-RO" sz="2400" b="1">
                <a:solidFill>
                  <a:schemeClr val="accent2"/>
                </a:solidFill>
              </a:rPr>
              <a:t>ă-21.6 mld EUR </a:t>
            </a:r>
            <a:endParaRPr lang="en-GB" sz="2400" b="1">
              <a:solidFill>
                <a:schemeClr val="accent2"/>
              </a:solidFill>
            </a:endParaRPr>
          </a:p>
        </p:txBody>
      </p:sp>
      <p:sp>
        <p:nvSpPr>
          <p:cNvPr id="36868" name="Rectangle 6"/>
          <p:cNvSpPr>
            <a:spLocks noChangeArrowheads="1"/>
          </p:cNvSpPr>
          <p:nvPr/>
        </p:nvSpPr>
        <p:spPr bwMode="auto">
          <a:xfrm>
            <a:off x="1143000" y="2514600"/>
            <a:ext cx="7696200" cy="7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en-US">
              <a:latin typeface="Franklin Gothic Book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endParaRPr lang="ro-RO" altLang="en-US" sz="2400">
              <a:latin typeface="Franklin Gothic Book"/>
            </a:endParaRPr>
          </a:p>
        </p:txBody>
      </p:sp>
      <p:pic>
        <p:nvPicPr>
          <p:cNvPr id="36869" name="Picture 4" descr="Sigla MEN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0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295400" y="2506663"/>
          <a:ext cx="3657600" cy="311467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295400"/>
                <a:gridCol w="1143000"/>
                <a:gridCol w="1219200"/>
              </a:tblGrid>
              <a:tr h="370840"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Denumirea programului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Nr</a:t>
                      </a:r>
                      <a:r>
                        <a:rPr lang="ro-RO" sz="1200" baseline="0" dirty="0" smtClean="0"/>
                        <a:t> apeluri in WP 2014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Buget </a:t>
                      </a:r>
                      <a:r>
                        <a:rPr lang="ro-RO" sz="1200" baseline="0" dirty="0" smtClean="0"/>
                        <a:t> in  WP2014 (mil EUR)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Consiliul European pentru Cercetare</a:t>
                      </a:r>
                      <a:r>
                        <a:rPr lang="ro-RO" sz="1200" baseline="0" dirty="0" smtClean="0"/>
                        <a:t>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1600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Actiuni Marie Sklodowska</a:t>
                      </a:r>
                      <a:r>
                        <a:rPr lang="ro-RO" sz="1200" baseline="0" dirty="0" smtClean="0"/>
                        <a:t> Curie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6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800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FET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200</a:t>
                      </a:r>
                      <a:endParaRPr lang="en-US" sz="12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Infrastructuri europene de cercetare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277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9" name="Content Placeholder 3"/>
          <p:cNvGraphicFramePr>
            <a:graphicFrameLocks/>
          </p:cNvGraphicFramePr>
          <p:nvPr/>
        </p:nvGraphicFramePr>
        <p:xfrm>
          <a:off x="4970588" y="4191000"/>
          <a:ext cx="4173412" cy="2295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4"/>
          <p:cNvSpPr txBox="1">
            <a:spLocks noChangeArrowheads="1"/>
          </p:cNvSpPr>
          <p:nvPr/>
        </p:nvSpPr>
        <p:spPr bwMode="auto">
          <a:xfrm>
            <a:off x="457200" y="6096000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38914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5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6" name="Rectangle 5"/>
          <p:cNvSpPr>
            <a:spLocks noChangeArrowheads="1"/>
          </p:cNvSpPr>
          <p:nvPr/>
        </p:nvSpPr>
        <p:spPr bwMode="auto">
          <a:xfrm>
            <a:off x="1143000" y="838200"/>
            <a:ext cx="64008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800">
                <a:solidFill>
                  <a:schemeClr val="accent2"/>
                </a:solidFill>
              </a:rPr>
              <a:t/>
            </a:r>
            <a:br>
              <a:rPr lang="en-GB" sz="2800">
                <a:solidFill>
                  <a:schemeClr val="accent2"/>
                </a:solidFill>
              </a:rPr>
            </a:br>
            <a:r>
              <a:rPr lang="en-GB" sz="2800">
                <a:solidFill>
                  <a:schemeClr val="accent2"/>
                </a:solidFill>
              </a:rPr>
              <a:t> </a:t>
            </a:r>
            <a:r>
              <a:rPr lang="en-US" sz="2800">
                <a:solidFill>
                  <a:schemeClr val="accent2"/>
                </a:solidFill>
              </a:rPr>
              <a:t>Consiliul European pentru Cercetare (ERC)</a:t>
            </a:r>
            <a:br>
              <a:rPr lang="en-US" sz="2800">
                <a:solidFill>
                  <a:schemeClr val="accent2"/>
                </a:solidFill>
              </a:rPr>
            </a:br>
            <a:endParaRPr lang="en-GB" sz="2800">
              <a:solidFill>
                <a:schemeClr val="accent2"/>
              </a:solidFill>
            </a:endParaRPr>
          </a:p>
        </p:txBody>
      </p:sp>
      <p:sp>
        <p:nvSpPr>
          <p:cNvPr id="38917" name="Rectangle 6"/>
          <p:cNvSpPr>
            <a:spLocks noChangeArrowheads="1"/>
          </p:cNvSpPr>
          <p:nvPr/>
        </p:nvSpPr>
        <p:spPr bwMode="auto">
          <a:xfrm>
            <a:off x="1143000" y="2514600"/>
            <a:ext cx="7696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endParaRPr lang="ro-RO" altLang="en-US" sz="2400">
              <a:latin typeface="Franklin Gothic Book"/>
            </a:endParaRPr>
          </a:p>
        </p:txBody>
      </p:sp>
      <p:pic>
        <p:nvPicPr>
          <p:cNvPr id="38918" name="Content Placeholder 2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9138" y="2133600"/>
            <a:ext cx="8424862" cy="487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4"/>
          <p:cNvSpPr txBox="1">
            <a:spLocks noChangeArrowheads="1"/>
          </p:cNvSpPr>
          <p:nvPr/>
        </p:nvSpPr>
        <p:spPr bwMode="auto">
          <a:xfrm>
            <a:off x="457200" y="6096000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40962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3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4" name="Rectangle 5"/>
          <p:cNvSpPr>
            <a:spLocks noChangeArrowheads="1"/>
          </p:cNvSpPr>
          <p:nvPr/>
        </p:nvSpPr>
        <p:spPr bwMode="auto">
          <a:xfrm>
            <a:off x="1219200" y="1295400"/>
            <a:ext cx="6400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en-US" sz="2800">
                <a:solidFill>
                  <a:schemeClr val="accent2"/>
                </a:solidFill>
              </a:rPr>
              <a:t>FET- Tehnologii Viitoare </a:t>
            </a:r>
            <a:r>
              <a:rPr lang="ro-RO" altLang="en-US" sz="2800">
                <a:solidFill>
                  <a:schemeClr val="accent2"/>
                </a:solidFill>
              </a:rPr>
              <a:t>ș</a:t>
            </a:r>
            <a:r>
              <a:rPr lang="en-US" altLang="en-US" sz="2800">
                <a:solidFill>
                  <a:schemeClr val="accent2"/>
                </a:solidFill>
              </a:rPr>
              <a:t>i Emergente</a:t>
            </a:r>
            <a:endParaRPr lang="en-GB" sz="2800">
              <a:solidFill>
                <a:schemeClr val="accent2"/>
              </a:solidFill>
            </a:endParaRPr>
          </a:p>
        </p:txBody>
      </p:sp>
      <p:sp>
        <p:nvSpPr>
          <p:cNvPr id="40965" name="Rectangle 6"/>
          <p:cNvSpPr>
            <a:spLocks noChangeArrowheads="1"/>
          </p:cNvSpPr>
          <p:nvPr/>
        </p:nvSpPr>
        <p:spPr bwMode="auto">
          <a:xfrm>
            <a:off x="1143000" y="2514600"/>
            <a:ext cx="7696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endParaRPr lang="ro-RO" altLang="en-US" sz="2400">
              <a:latin typeface="Franklin Gothic Book"/>
            </a:endParaRPr>
          </a:p>
        </p:txBody>
      </p:sp>
      <p:pic>
        <p:nvPicPr>
          <p:cNvPr id="40966" name="Content Placeholder 2"/>
          <p:cNvPicPr>
            <a:picLocks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4963" y="2057400"/>
            <a:ext cx="8809037" cy="397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4"/>
          <p:cNvSpPr txBox="1">
            <a:spLocks noChangeArrowheads="1"/>
          </p:cNvSpPr>
          <p:nvPr/>
        </p:nvSpPr>
        <p:spPr bwMode="auto">
          <a:xfrm>
            <a:off x="457200" y="6096000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43010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1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012" name="Rectangle 6"/>
          <p:cNvSpPr>
            <a:spLocks noChangeArrowheads="1"/>
          </p:cNvSpPr>
          <p:nvPr/>
        </p:nvSpPr>
        <p:spPr bwMode="auto">
          <a:xfrm>
            <a:off x="1143000" y="2514600"/>
            <a:ext cx="7696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endParaRPr lang="ro-RO" altLang="en-US" sz="2400">
              <a:latin typeface="Franklin Gothic Book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11225"/>
            <a:ext cx="8686800" cy="838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o-RO" altLang="en-US" dirty="0" smtClean="0">
                <a:solidFill>
                  <a:schemeClr val="accent2"/>
                </a:solidFill>
              </a:rPr>
              <a:t>                           Ce inseamnĂ </a:t>
            </a:r>
            <a:r>
              <a:rPr lang="ro-RO" altLang="en-US" dirty="0">
                <a:solidFill>
                  <a:schemeClr val="accent2"/>
                </a:solidFill>
              </a:rPr>
              <a:t>proiecte FET ? </a:t>
            </a:r>
            <a:r>
              <a:rPr lang="ro-RO" altLang="en-US" dirty="0" smtClean="0">
                <a:solidFill>
                  <a:schemeClr val="accent2"/>
                </a:solidFill>
              </a:rPr>
              <a:t>CÂteva </a:t>
            </a:r>
            <a:r>
              <a:rPr lang="ro-RO" altLang="en-US" dirty="0">
                <a:solidFill>
                  <a:schemeClr val="accent2"/>
                </a:solidFill>
              </a:rPr>
              <a:t>exemple din  PC7....</a:t>
            </a:r>
            <a:r>
              <a:rPr lang="en-GB" dirty="0">
                <a:solidFill>
                  <a:schemeClr val="accent2"/>
                </a:solidFill>
              </a:rPr>
              <a:t/>
            </a:r>
            <a:br>
              <a:rPr lang="en-GB" dirty="0">
                <a:solidFill>
                  <a:schemeClr val="accent2"/>
                </a:solidFill>
              </a:rPr>
            </a:br>
            <a:endParaRPr lang="en-US" dirty="0"/>
          </a:p>
        </p:txBody>
      </p:sp>
      <p:sp>
        <p:nvSpPr>
          <p:cNvPr id="43014" name="Text Placeholder 2"/>
          <p:cNvSpPr>
            <a:spLocks noGrp="1"/>
          </p:cNvSpPr>
          <p:nvPr>
            <p:ph type="body" sz="half" idx="1"/>
          </p:nvPr>
        </p:nvSpPr>
        <p:spPr>
          <a:xfrm>
            <a:off x="504825" y="1905000"/>
            <a:ext cx="4038600" cy="4525963"/>
          </a:xfrm>
        </p:spPr>
        <p:txBody>
          <a:bodyPr/>
          <a:lstStyle/>
          <a:p>
            <a:pPr algn="just"/>
            <a:r>
              <a:rPr lang="en-US" sz="2000" b="1" i="1" smtClean="0">
                <a:latin typeface="Arial" charset="0"/>
                <a:cs typeface="Arial" charset="0"/>
              </a:rPr>
              <a:t>BRAIN-I-NETS</a:t>
            </a:r>
            <a:r>
              <a:rPr lang="en-US" sz="2000" smtClean="0">
                <a:latin typeface="Arial" charset="0"/>
                <a:cs typeface="Arial" charset="0"/>
              </a:rPr>
              <a:t>: studiul transformărilor suferite de creier în timpul procesului de învăţare, în scopul dezvoltării de sisteme de calcul neuromorfice</a:t>
            </a:r>
            <a:r>
              <a:rPr lang="ro-RO" sz="2000" smtClean="0">
                <a:latin typeface="Arial" charset="0"/>
                <a:cs typeface="Arial" charset="0"/>
              </a:rPr>
              <a:t>.</a:t>
            </a:r>
          </a:p>
          <a:p>
            <a:pPr algn="just"/>
            <a:r>
              <a:rPr lang="en-US" sz="2000" b="1" i="1" smtClean="0">
                <a:latin typeface="Arial" charset="0"/>
                <a:cs typeface="Arial" charset="0"/>
              </a:rPr>
              <a:t>DYNANETS</a:t>
            </a:r>
            <a:r>
              <a:rPr lang="en-US" sz="2000" b="1" smtClean="0">
                <a:latin typeface="Arial" charset="0"/>
                <a:cs typeface="Arial" charset="0"/>
              </a:rPr>
              <a:t>:</a:t>
            </a:r>
            <a:r>
              <a:rPr lang="en-US" sz="2000" smtClean="0">
                <a:latin typeface="Arial" charset="0"/>
                <a:cs typeface="Arial" charset="0"/>
              </a:rPr>
              <a:t> studiul reţelelor complexe care reproduc modul în care natura prelucrează informaţia, în scopul cercetării dinamicii virusului HIV şi al epidemiilor de gripă;</a:t>
            </a:r>
          </a:p>
          <a:p>
            <a:endParaRPr lang="en-US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05000"/>
            <a:ext cx="4038600" cy="4525963"/>
          </a:xfrm>
        </p:spPr>
        <p:txBody>
          <a:bodyPr/>
          <a:lstStyle/>
          <a:p>
            <a:pPr algn="just">
              <a:defRPr/>
            </a:pPr>
            <a:r>
              <a:rPr lang="en-US" sz="20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CLONS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dezvoltarea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circuite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care permit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conectarea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şi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stimularea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neuronilor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din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interiorul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urechii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în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scopul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creşterii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calităţii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vieţii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persoanelor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cu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afecţiuni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vestibulare</a:t>
            </a:r>
            <a:r>
              <a:rPr lang="ro-R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Font typeface="Wingdings 2" pitchFamily="18" charset="2"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4"/>
          <p:cNvSpPr txBox="1">
            <a:spLocks noChangeArrowheads="1"/>
          </p:cNvSpPr>
          <p:nvPr/>
        </p:nvSpPr>
        <p:spPr bwMode="auto">
          <a:xfrm>
            <a:off x="457200" y="6019800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45058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59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60" name="Rectangle 5"/>
          <p:cNvSpPr>
            <a:spLocks noChangeArrowheads="1"/>
          </p:cNvSpPr>
          <p:nvPr/>
        </p:nvSpPr>
        <p:spPr bwMode="auto">
          <a:xfrm>
            <a:off x="1143000" y="1219200"/>
            <a:ext cx="6400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Franklin Gothic Book"/>
              </a:rPr>
              <a:t> </a:t>
            </a:r>
            <a:endParaRPr lang="en-GB" sz="2800">
              <a:solidFill>
                <a:schemeClr val="accent2"/>
              </a:solidFill>
              <a:latin typeface="Franklin Gothic Book"/>
            </a:endParaRPr>
          </a:p>
        </p:txBody>
      </p:sp>
      <p:sp>
        <p:nvSpPr>
          <p:cNvPr id="45061" name="Rectangle 6"/>
          <p:cNvSpPr>
            <a:spLocks noChangeArrowheads="1"/>
          </p:cNvSpPr>
          <p:nvPr/>
        </p:nvSpPr>
        <p:spPr bwMode="auto">
          <a:xfrm>
            <a:off x="1143000" y="2514600"/>
            <a:ext cx="76962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GB" sz="3200">
              <a:latin typeface="Calibri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4498975" y="3749675"/>
          <a:ext cx="4173412" cy="2295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937472"/>
            <a:ext cx="8686800" cy="838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o-RO" dirty="0">
                <a:solidFill>
                  <a:schemeClr val="accent2"/>
                </a:solidFill>
                <a:latin typeface="Franklin Gothic Book"/>
              </a:rPr>
              <a:t>Poziția de leader în sectorul industrial </a:t>
            </a:r>
            <a:r>
              <a:rPr lang="en-GB" dirty="0">
                <a:solidFill>
                  <a:schemeClr val="accent2"/>
                </a:solidFill>
                <a:latin typeface="Franklin Gothic Book"/>
              </a:rPr>
              <a:t/>
            </a:r>
            <a:br>
              <a:rPr lang="en-GB" dirty="0">
                <a:solidFill>
                  <a:schemeClr val="accent2"/>
                </a:solidFill>
                <a:latin typeface="Franklin Gothic Book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endParaRPr lang="ro-RO" sz="1200" dirty="0" smtClean="0"/>
          </a:p>
          <a:p>
            <a:pPr marL="0" indent="0">
              <a:buFont typeface="Wingdings 2" pitchFamily="18" charset="2"/>
              <a:buNone/>
              <a:defRPr/>
            </a:pPr>
            <a:r>
              <a:rPr lang="ro-RO" sz="1800" dirty="0" smtClean="0">
                <a:latin typeface="+mj-lt"/>
              </a:rPr>
              <a:t>       </a:t>
            </a:r>
            <a:r>
              <a:rPr lang="ro-RO" sz="1800" b="1" dirty="0" smtClean="0">
                <a:latin typeface="+mj-lt"/>
              </a:rPr>
              <a:t>Obiective </a:t>
            </a:r>
          </a:p>
          <a:p>
            <a:pPr algn="just">
              <a:defRPr/>
            </a:pPr>
            <a:r>
              <a:rPr lang="ro-RO" sz="1800" dirty="0" smtClean="0">
                <a:latin typeface="+mj-lt"/>
              </a:rPr>
              <a:t>Creșterea </a:t>
            </a:r>
            <a:r>
              <a:rPr lang="vi-VN" sz="1800" dirty="0" smtClean="0">
                <a:latin typeface="+mj-lt"/>
              </a:rPr>
              <a:t>investițiil</a:t>
            </a:r>
            <a:r>
              <a:rPr lang="ro-RO" sz="1800" dirty="0" smtClean="0">
                <a:latin typeface="+mj-lt"/>
              </a:rPr>
              <a:t>or</a:t>
            </a:r>
            <a:r>
              <a:rPr lang="vi-VN" sz="1800" dirty="0" smtClean="0">
                <a:latin typeface="+mj-lt"/>
              </a:rPr>
              <a:t> </a:t>
            </a:r>
            <a:r>
              <a:rPr lang="vi-VN" sz="1800" dirty="0">
                <a:latin typeface="+mj-lt"/>
              </a:rPr>
              <a:t>în cercetarea și inovarea de </a:t>
            </a:r>
            <a:r>
              <a:rPr lang="vi-VN" sz="1800" dirty="0" smtClean="0">
                <a:latin typeface="+mj-lt"/>
              </a:rPr>
              <a:t>excelență </a:t>
            </a:r>
            <a:r>
              <a:rPr lang="vi-VN" sz="1800" dirty="0">
                <a:latin typeface="+mj-lt"/>
              </a:rPr>
              <a:t>în domeniul tehnologiilor generice esențiale și </a:t>
            </a:r>
            <a:r>
              <a:rPr lang="vi-VN" sz="1800" dirty="0" smtClean="0">
                <a:latin typeface="+mj-lt"/>
              </a:rPr>
              <a:t>al </a:t>
            </a:r>
            <a:r>
              <a:rPr lang="vi-VN" sz="1800" dirty="0">
                <a:latin typeface="+mj-lt"/>
              </a:rPr>
              <a:t>altor tehnologii industriale, </a:t>
            </a:r>
            <a:endParaRPr lang="ro-RO" sz="1800" dirty="0" smtClean="0">
              <a:latin typeface="+mj-lt"/>
            </a:endParaRPr>
          </a:p>
          <a:p>
            <a:pPr algn="just">
              <a:defRPr/>
            </a:pPr>
            <a:r>
              <a:rPr lang="ro-RO" sz="1800" dirty="0" smtClean="0">
                <a:latin typeface="+mj-lt"/>
              </a:rPr>
              <a:t>F</a:t>
            </a:r>
            <a:r>
              <a:rPr lang="vi-VN" sz="1800" dirty="0" smtClean="0">
                <a:latin typeface="+mj-lt"/>
              </a:rPr>
              <a:t>acilit</a:t>
            </a:r>
            <a:r>
              <a:rPr lang="ro-RO" sz="1800" dirty="0" smtClean="0">
                <a:latin typeface="+mj-lt"/>
              </a:rPr>
              <a:t>area</a:t>
            </a:r>
            <a:r>
              <a:rPr lang="vi-VN" sz="1800" dirty="0" smtClean="0">
                <a:latin typeface="+mj-lt"/>
              </a:rPr>
              <a:t> accesul</a:t>
            </a:r>
            <a:r>
              <a:rPr lang="ro-RO" sz="1800" dirty="0" smtClean="0">
                <a:latin typeface="+mj-lt"/>
              </a:rPr>
              <a:t>ui</a:t>
            </a:r>
            <a:r>
              <a:rPr lang="vi-VN" sz="1800" dirty="0" smtClean="0">
                <a:latin typeface="+mj-lt"/>
              </a:rPr>
              <a:t> între­prinderilor </a:t>
            </a:r>
            <a:r>
              <a:rPr lang="vi-VN" sz="1800" dirty="0">
                <a:latin typeface="+mj-lt"/>
              </a:rPr>
              <a:t>și proiectelor inovatoare la finanțarea de risc </a:t>
            </a:r>
          </a:p>
          <a:p>
            <a:pPr algn="just">
              <a:defRPr/>
            </a:pPr>
            <a:r>
              <a:rPr lang="ro-RO" sz="1800" dirty="0" smtClean="0">
                <a:latin typeface="+mj-lt"/>
              </a:rPr>
              <a:t>Sprijinirea </a:t>
            </a:r>
            <a:r>
              <a:rPr lang="vi-VN" sz="1800" dirty="0" smtClean="0">
                <a:latin typeface="+mj-lt"/>
              </a:rPr>
              <a:t>inov</a:t>
            </a:r>
            <a:r>
              <a:rPr lang="ro-RO" sz="1800" dirty="0" smtClean="0">
                <a:latin typeface="+mj-lt"/>
              </a:rPr>
              <a:t>ă</a:t>
            </a:r>
            <a:r>
              <a:rPr lang="vi-VN" sz="1800" dirty="0" smtClean="0">
                <a:latin typeface="+mj-lt"/>
              </a:rPr>
              <a:t>r</a:t>
            </a:r>
            <a:r>
              <a:rPr lang="ro-RO" sz="1800" dirty="0" smtClean="0">
                <a:latin typeface="+mj-lt"/>
              </a:rPr>
              <a:t>ii</a:t>
            </a:r>
            <a:r>
              <a:rPr lang="vi-VN" sz="1800" dirty="0" smtClean="0">
                <a:latin typeface="+mj-lt"/>
              </a:rPr>
              <a:t> </a:t>
            </a:r>
            <a:r>
              <a:rPr lang="vi-VN" sz="1800" dirty="0">
                <a:latin typeface="+mj-lt"/>
              </a:rPr>
              <a:t>în cadrul microîntreprinderilor și al </a:t>
            </a:r>
            <a:r>
              <a:rPr lang="vi-VN" sz="1800" dirty="0" smtClean="0">
                <a:latin typeface="+mj-lt"/>
              </a:rPr>
              <a:t>întreprinderilor </a:t>
            </a:r>
            <a:r>
              <a:rPr lang="vi-VN" sz="1800" dirty="0">
                <a:latin typeface="+mj-lt"/>
              </a:rPr>
              <a:t>mici și mijlocii (I</a:t>
            </a:r>
            <a:r>
              <a:rPr lang="vi-VN" sz="1600" dirty="0"/>
              <a:t>MM</a:t>
            </a:r>
            <a:r>
              <a:rPr lang="vi-VN" sz="1600" dirty="0" smtClean="0"/>
              <a:t>)</a:t>
            </a:r>
            <a:endParaRPr lang="en-US" sz="1600" dirty="0"/>
          </a:p>
        </p:txBody>
      </p:sp>
      <p:sp>
        <p:nvSpPr>
          <p:cNvPr id="45065" name="Content Placeholder 4"/>
          <p:cNvSpPr>
            <a:spLocks noGrp="1"/>
          </p:cNvSpPr>
          <p:nvPr>
            <p:ph sz="half" idx="2"/>
          </p:nvPr>
        </p:nvSpPr>
        <p:spPr>
          <a:xfrm>
            <a:off x="10287000" y="3756025"/>
            <a:ext cx="4038600" cy="4525963"/>
          </a:xfrm>
        </p:spPr>
        <p:txBody>
          <a:bodyPr/>
          <a:lstStyle/>
          <a:p>
            <a:endParaRPr lang="en-GB" sz="1800" smtClean="0"/>
          </a:p>
        </p:txBody>
      </p:sp>
      <p:grpSp>
        <p:nvGrpSpPr>
          <p:cNvPr id="45066" name="Group 10"/>
          <p:cNvGrpSpPr>
            <a:grpSpLocks/>
          </p:cNvGrpSpPr>
          <p:nvPr/>
        </p:nvGrpSpPr>
        <p:grpSpPr bwMode="auto">
          <a:xfrm>
            <a:off x="6019800" y="2565400"/>
            <a:ext cx="1376363" cy="1376363"/>
            <a:chOff x="432250" y="60321"/>
            <a:chExt cx="1376731" cy="1376899"/>
          </a:xfrm>
        </p:grpSpPr>
        <p:sp>
          <p:nvSpPr>
            <p:cNvPr id="12" name="Oval 11"/>
            <p:cNvSpPr/>
            <p:nvPr/>
          </p:nvSpPr>
          <p:spPr>
            <a:xfrm>
              <a:off x="432250" y="60321"/>
              <a:ext cx="1376731" cy="137689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3" name="Oval 4"/>
            <p:cNvSpPr/>
            <p:nvPr/>
          </p:nvSpPr>
          <p:spPr>
            <a:xfrm>
              <a:off x="633917" y="262013"/>
              <a:ext cx="973397" cy="9735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lIns="34290" tIns="34290" rIns="34290" bIns="34290" spcCol="1270" anchor="ctr"/>
            <a:lstStyle/>
            <a:p>
              <a:pPr algn="ctr" defTabSz="4000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o-RO" sz="1600" dirty="0"/>
                <a:t>Finantarea de risc </a:t>
              </a:r>
              <a:endParaRPr lang="en-GB" sz="16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4"/>
          <p:cNvSpPr txBox="1">
            <a:spLocks noChangeArrowheads="1"/>
          </p:cNvSpPr>
          <p:nvPr/>
        </p:nvSpPr>
        <p:spPr bwMode="auto">
          <a:xfrm>
            <a:off x="457200" y="6096000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47106" name="Picture 6" descr="drap_cmy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7" name="Rectangle 5"/>
          <p:cNvSpPr>
            <a:spLocks noChangeArrowheads="1"/>
          </p:cNvSpPr>
          <p:nvPr/>
        </p:nvSpPr>
        <p:spPr bwMode="auto">
          <a:xfrm>
            <a:off x="1143000" y="1066800"/>
            <a:ext cx="6400800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en-GB"/>
              <a:t/>
            </a:r>
            <a:br>
              <a:rPr lang="en-GB"/>
            </a:br>
            <a:r>
              <a:rPr lang="ro-RO" sz="3200" b="1">
                <a:solidFill>
                  <a:schemeClr val="accent2"/>
                </a:solidFill>
                <a:latin typeface="Franklin Gothic Book"/>
              </a:rPr>
              <a:t>Poziția de leader în sectorul industrial</a:t>
            </a:r>
            <a:endParaRPr lang="en-GB" sz="3200" b="1">
              <a:solidFill>
                <a:schemeClr val="accent2"/>
              </a:solidFill>
              <a:latin typeface="Franklin Gothic Book"/>
            </a:endParaRPr>
          </a:p>
        </p:txBody>
      </p:sp>
      <p:sp>
        <p:nvSpPr>
          <p:cNvPr id="47108" name="Rectangle 6"/>
          <p:cNvSpPr>
            <a:spLocks noChangeArrowheads="1"/>
          </p:cNvSpPr>
          <p:nvPr/>
        </p:nvSpPr>
        <p:spPr bwMode="auto">
          <a:xfrm>
            <a:off x="1143000" y="2514600"/>
            <a:ext cx="7696200" cy="776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en-US">
              <a:latin typeface="Franklin Gothic Book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endParaRPr lang="ro-RO" altLang="en-US" sz="2400">
              <a:latin typeface="Franklin Gothic Book"/>
            </a:endParaRPr>
          </a:p>
        </p:txBody>
      </p:sp>
      <p:pic>
        <p:nvPicPr>
          <p:cNvPr id="47109" name="Picture 4" descr="Sigla MEN2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0" y="0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1371600" y="2574925"/>
          <a:ext cx="3352800" cy="2874963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187450"/>
                <a:gridCol w="1047750"/>
                <a:gridCol w="1117600"/>
              </a:tblGrid>
              <a:tr h="587808"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Denumirea programului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Nr</a:t>
                      </a:r>
                      <a:r>
                        <a:rPr lang="ro-RO" sz="1200" baseline="0" dirty="0" smtClean="0"/>
                        <a:t> apeluri in WP 2014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Buget </a:t>
                      </a:r>
                      <a:r>
                        <a:rPr lang="ro-RO" sz="1200" baseline="0" dirty="0" smtClean="0"/>
                        <a:t> in  WP2014 (mil EUR)</a:t>
                      </a:r>
                      <a:endParaRPr lang="en-US" sz="1200" dirty="0"/>
                    </a:p>
                  </a:txBody>
                  <a:tcPr/>
                </a:tc>
              </a:tr>
              <a:tr h="340555"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ICT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800</a:t>
                      </a:r>
                      <a:endParaRPr lang="en-US" sz="1200" dirty="0"/>
                    </a:p>
                  </a:txBody>
                  <a:tcPr/>
                </a:tc>
              </a:tr>
              <a:tr h="431049"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Nano(bio)-</a:t>
                      </a:r>
                    </a:p>
                    <a:p>
                      <a:r>
                        <a:rPr lang="ro-RO" sz="1200" dirty="0" smtClean="0"/>
                        <a:t>tehnologii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500</a:t>
                      </a:r>
                      <a:endParaRPr lang="en-US" sz="1200" dirty="0"/>
                    </a:p>
                  </a:txBody>
                  <a:tcPr/>
                </a:tc>
              </a:tr>
              <a:tr h="340555"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Spatiu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5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128</a:t>
                      </a:r>
                      <a:endParaRPr lang="en-US" sz="1200" dirty="0"/>
                    </a:p>
                  </a:txBody>
                  <a:tcPr/>
                </a:tc>
              </a:tr>
              <a:tr h="587808"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Accesul</a:t>
                      </a:r>
                      <a:r>
                        <a:rPr lang="ro-RO" sz="1200" baseline="0" dirty="0" smtClean="0"/>
                        <a:t> la finanțarea de risc 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2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300</a:t>
                      </a:r>
                      <a:endParaRPr lang="en-US" sz="1200" dirty="0"/>
                    </a:p>
                  </a:txBody>
                  <a:tcPr/>
                </a:tc>
              </a:tr>
              <a:tr h="419863"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Inovare și IMM-uri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1</a:t>
                      </a:r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200" dirty="0" smtClean="0"/>
                        <a:t> 10 </a:t>
                      </a:r>
                      <a:endParaRPr lang="en-US" sz="12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4"/>
          <p:cNvSpPr txBox="1">
            <a:spLocks noChangeArrowheads="1"/>
          </p:cNvSpPr>
          <p:nvPr/>
        </p:nvSpPr>
        <p:spPr bwMode="auto">
          <a:xfrm>
            <a:off x="457200" y="6019800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49154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Rectangle 5"/>
          <p:cNvSpPr>
            <a:spLocks noChangeArrowheads="1"/>
          </p:cNvSpPr>
          <p:nvPr/>
        </p:nvSpPr>
        <p:spPr bwMode="auto">
          <a:xfrm>
            <a:off x="1143000" y="1219200"/>
            <a:ext cx="6400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Franklin Gothic Book"/>
              </a:rPr>
              <a:t> </a:t>
            </a:r>
            <a:endParaRPr lang="en-GB" sz="2800">
              <a:solidFill>
                <a:schemeClr val="accent2"/>
              </a:solidFill>
              <a:latin typeface="Franklin Gothic Book"/>
            </a:endParaRPr>
          </a:p>
        </p:txBody>
      </p:sp>
      <p:sp>
        <p:nvSpPr>
          <p:cNvPr id="49157" name="Rectangle 6"/>
          <p:cNvSpPr>
            <a:spLocks noChangeArrowheads="1"/>
          </p:cNvSpPr>
          <p:nvPr/>
        </p:nvSpPr>
        <p:spPr bwMode="auto">
          <a:xfrm>
            <a:off x="1143000" y="2514600"/>
            <a:ext cx="76962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GB" sz="3200">
              <a:latin typeface="Calibri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4621458" y="1240971"/>
          <a:ext cx="4173412" cy="2295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47360"/>
            <a:ext cx="8686800" cy="838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o-RO" dirty="0" smtClean="0">
                <a:solidFill>
                  <a:schemeClr val="accent2"/>
                </a:solidFill>
                <a:latin typeface="Franklin Gothic Book"/>
              </a:rPr>
              <a:t>PROVOCĂRI SOCIETALE</a:t>
            </a:r>
            <a:r>
              <a:rPr lang="en-GB" dirty="0">
                <a:solidFill>
                  <a:schemeClr val="accent2"/>
                </a:solidFill>
                <a:latin typeface="Franklin Gothic Book"/>
              </a:rPr>
              <a:t/>
            </a:r>
            <a:br>
              <a:rPr lang="en-GB" dirty="0">
                <a:solidFill>
                  <a:schemeClr val="accent2"/>
                </a:solidFill>
                <a:latin typeface="Franklin Gothic Book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endParaRPr lang="ro-RO" sz="1200" dirty="0" smtClean="0"/>
          </a:p>
          <a:p>
            <a:pPr marL="0" indent="0">
              <a:buFont typeface="Wingdings 2" pitchFamily="18" charset="2"/>
              <a:buNone/>
              <a:defRPr/>
            </a:pPr>
            <a:r>
              <a:rPr lang="ro-RO" sz="1800" dirty="0" smtClean="0">
                <a:latin typeface="+mj-lt"/>
              </a:rPr>
              <a:t>       </a:t>
            </a:r>
            <a:r>
              <a:rPr lang="ro-RO" sz="1800" b="1" dirty="0" smtClean="0">
                <a:latin typeface="+mj-lt"/>
              </a:rPr>
              <a:t>Obiective </a:t>
            </a:r>
          </a:p>
          <a:p>
            <a:pPr algn="just">
              <a:defRPr/>
            </a:pPr>
            <a:r>
              <a:rPr lang="vi-VN" sz="1800" dirty="0">
                <a:latin typeface="+mj-lt"/>
              </a:rPr>
              <a:t>ameliorarea </a:t>
            </a:r>
            <a:r>
              <a:rPr lang="vi-VN" sz="1800" b="1" dirty="0">
                <a:latin typeface="+mj-lt"/>
              </a:rPr>
              <a:t>sănătăți</a:t>
            </a:r>
            <a:r>
              <a:rPr lang="vi-VN" sz="1800" dirty="0">
                <a:latin typeface="+mj-lt"/>
              </a:rPr>
              <a:t>i și bunăstării pe tot parcursul </a:t>
            </a:r>
            <a:r>
              <a:rPr lang="vi-VN" sz="1800" dirty="0" smtClean="0">
                <a:latin typeface="+mj-lt"/>
              </a:rPr>
              <a:t>vieții,pentru </a:t>
            </a:r>
            <a:r>
              <a:rPr lang="vi-VN" sz="1800" dirty="0">
                <a:latin typeface="+mj-lt"/>
              </a:rPr>
              <a:t>toți , </a:t>
            </a:r>
            <a:endParaRPr lang="ro-RO" sz="1800" dirty="0" smtClean="0">
              <a:latin typeface="+mj-lt"/>
            </a:endParaRPr>
          </a:p>
          <a:p>
            <a:pPr algn="just">
              <a:defRPr/>
            </a:pPr>
            <a:r>
              <a:rPr lang="vi-VN" sz="1800" dirty="0">
                <a:latin typeface="+mj-lt"/>
              </a:rPr>
              <a:t>asigurarea unor cantități suficiente de </a:t>
            </a:r>
            <a:r>
              <a:rPr lang="vi-VN" sz="1800" b="1" dirty="0">
                <a:latin typeface="+mj-lt"/>
              </a:rPr>
              <a:t>alimente sigure</a:t>
            </a:r>
            <a:r>
              <a:rPr lang="vi-VN" sz="1800" dirty="0">
                <a:latin typeface="+mj-lt"/>
              </a:rPr>
              <a:t>, </a:t>
            </a:r>
          </a:p>
          <a:p>
            <a:pPr algn="just">
              <a:defRPr/>
            </a:pPr>
            <a:r>
              <a:rPr lang="vi-VN" sz="1800" dirty="0">
                <a:latin typeface="+mj-lt"/>
              </a:rPr>
              <a:t>trecerea spre un </a:t>
            </a:r>
            <a:r>
              <a:rPr lang="vi-VN" sz="1800" b="1" dirty="0">
                <a:latin typeface="+mj-lt"/>
              </a:rPr>
              <a:t>sistem energetic fiabil</a:t>
            </a:r>
            <a:r>
              <a:rPr lang="vi-VN" sz="1800" dirty="0">
                <a:latin typeface="+mj-lt"/>
              </a:rPr>
              <a:t>, la prețuri accesibile, </a:t>
            </a:r>
            <a:r>
              <a:rPr lang="vi-VN" sz="1800" dirty="0" smtClean="0">
                <a:latin typeface="+mj-lt"/>
              </a:rPr>
              <a:t>acceptat </a:t>
            </a:r>
            <a:r>
              <a:rPr lang="vi-VN" sz="1800" dirty="0">
                <a:latin typeface="+mj-lt"/>
              </a:rPr>
              <a:t>de public, durabil și competitiv, </a:t>
            </a:r>
            <a:endParaRPr lang="ro-RO" sz="1800" dirty="0" smtClean="0">
              <a:latin typeface="+mj-lt"/>
            </a:endParaRPr>
          </a:p>
          <a:p>
            <a:pPr algn="just">
              <a:defRPr/>
            </a:pPr>
            <a:r>
              <a:rPr lang="vi-VN" sz="1600" dirty="0">
                <a:latin typeface="+mj-lt"/>
              </a:rPr>
              <a:t>un sistem de </a:t>
            </a:r>
            <a:r>
              <a:rPr lang="vi-VN" sz="1600" b="1" dirty="0">
                <a:latin typeface="+mj-lt"/>
              </a:rPr>
              <a:t>transport</a:t>
            </a:r>
            <a:r>
              <a:rPr lang="vi-VN" sz="1600" dirty="0">
                <a:latin typeface="+mj-lt"/>
              </a:rPr>
              <a:t> european eficient din punctul de </a:t>
            </a:r>
            <a:r>
              <a:rPr lang="vi-VN" sz="1600" dirty="0" smtClean="0">
                <a:latin typeface="+mj-lt"/>
              </a:rPr>
              <a:t>vedere </a:t>
            </a:r>
            <a:r>
              <a:rPr lang="vi-VN" sz="1600" dirty="0">
                <a:latin typeface="+mj-lt"/>
              </a:rPr>
              <a:t>al resurselor, care respectă clima și mediul, </a:t>
            </a:r>
            <a:r>
              <a:rPr lang="vi-VN" sz="1600" dirty="0" smtClean="0">
                <a:latin typeface="+mj-lt"/>
              </a:rPr>
              <a:t>sigur</a:t>
            </a:r>
            <a:r>
              <a:rPr lang="ro-RO" sz="1600" dirty="0" smtClean="0">
                <a:latin typeface="+mj-lt"/>
              </a:rPr>
              <a:t>,</a:t>
            </a:r>
          </a:p>
          <a:p>
            <a:pPr algn="just">
              <a:defRPr/>
            </a:pPr>
            <a:r>
              <a:rPr lang="vi-VN" sz="1600" dirty="0">
                <a:latin typeface="+mj-lt"/>
              </a:rPr>
              <a:t>o economie și o societate în care </a:t>
            </a:r>
            <a:r>
              <a:rPr lang="vi-VN" sz="1600" b="1" dirty="0">
                <a:latin typeface="+mj-lt"/>
              </a:rPr>
              <a:t>resursele și apa </a:t>
            </a:r>
            <a:r>
              <a:rPr lang="vi-VN" sz="1600" dirty="0">
                <a:latin typeface="+mj-lt"/>
              </a:rPr>
              <a:t>sunt </a:t>
            </a:r>
            <a:r>
              <a:rPr lang="vi-VN" sz="1600" dirty="0" smtClean="0">
                <a:latin typeface="+mj-lt"/>
              </a:rPr>
              <a:t>utilizate </a:t>
            </a:r>
            <a:r>
              <a:rPr lang="ro-RO" sz="1600" dirty="0" smtClean="0">
                <a:latin typeface="+mj-lt"/>
              </a:rPr>
              <a:t>eficient</a:t>
            </a:r>
            <a:endParaRPr lang="en-US" sz="1600" dirty="0">
              <a:latin typeface="+mj-lt"/>
            </a:endParaRPr>
          </a:p>
        </p:txBody>
      </p:sp>
      <p:sp>
        <p:nvSpPr>
          <p:cNvPr id="49161" name="Content Placeholder 4"/>
          <p:cNvSpPr>
            <a:spLocks noGrp="1"/>
          </p:cNvSpPr>
          <p:nvPr>
            <p:ph sz="half" idx="2"/>
          </p:nvPr>
        </p:nvSpPr>
        <p:spPr>
          <a:xfrm>
            <a:off x="10287000" y="3733800"/>
            <a:ext cx="4038600" cy="4525963"/>
          </a:xfrm>
        </p:spPr>
        <p:txBody>
          <a:bodyPr/>
          <a:lstStyle/>
          <a:p>
            <a:endParaRPr lang="en-GB" sz="1800" smtClean="0"/>
          </a:p>
        </p:txBody>
      </p:sp>
      <p:grpSp>
        <p:nvGrpSpPr>
          <p:cNvPr id="49162" name="Group 10"/>
          <p:cNvGrpSpPr>
            <a:grpSpLocks/>
          </p:cNvGrpSpPr>
          <p:nvPr/>
        </p:nvGrpSpPr>
        <p:grpSpPr bwMode="auto">
          <a:xfrm>
            <a:off x="6019800" y="3276600"/>
            <a:ext cx="1376363" cy="1376363"/>
            <a:chOff x="432250" y="60321"/>
            <a:chExt cx="1376731" cy="1376899"/>
          </a:xfrm>
        </p:grpSpPr>
        <p:sp>
          <p:nvSpPr>
            <p:cNvPr id="12" name="Oval 11"/>
            <p:cNvSpPr/>
            <p:nvPr/>
          </p:nvSpPr>
          <p:spPr>
            <a:xfrm>
              <a:off x="432250" y="60321"/>
              <a:ext cx="1376731" cy="137689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13" name="Oval 4"/>
            <p:cNvSpPr/>
            <p:nvPr/>
          </p:nvSpPr>
          <p:spPr>
            <a:xfrm>
              <a:off x="633917" y="262013"/>
              <a:ext cx="973397" cy="9735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lIns="34290" tIns="34290" rIns="34290" bIns="34290" spcCol="1270" anchor="ctr"/>
            <a:lstStyle/>
            <a:p>
              <a:pPr algn="ctr" defTabSz="4000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vi-VN" sz="1200" dirty="0"/>
                <a:t>Sănătate, schimbări demografice și bunăstare</a:t>
              </a:r>
              <a:endParaRPr lang="en-GB" sz="1200" dirty="0"/>
            </a:p>
          </p:txBody>
        </p:sp>
      </p:grpSp>
      <p:sp>
        <p:nvSpPr>
          <p:cNvPr id="16" name="Oval 4"/>
          <p:cNvSpPr/>
          <p:nvPr/>
        </p:nvSpPr>
        <p:spPr>
          <a:xfrm>
            <a:off x="4162425" y="3019425"/>
            <a:ext cx="819150" cy="81915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49530" tIns="49530" rIns="49530" bIns="49530" spcCol="1270" anchor="ctr"/>
          <a:lstStyle/>
          <a:p>
            <a:pPr algn="ctr" defTabSz="577850">
              <a:lnSpc>
                <a:spcPct val="90000"/>
              </a:lnSpc>
              <a:spcAft>
                <a:spcPct val="35000"/>
              </a:spcAft>
              <a:defRPr/>
            </a:pPr>
            <a:endParaRPr lang="en-GB" sz="1300" dirty="0"/>
          </a:p>
        </p:txBody>
      </p:sp>
      <p:grpSp>
        <p:nvGrpSpPr>
          <p:cNvPr id="49164" name="Group 17"/>
          <p:cNvGrpSpPr>
            <a:grpSpLocks/>
          </p:cNvGrpSpPr>
          <p:nvPr/>
        </p:nvGrpSpPr>
        <p:grpSpPr bwMode="auto">
          <a:xfrm>
            <a:off x="7310438" y="4117975"/>
            <a:ext cx="1376362" cy="1376363"/>
            <a:chOff x="2307239" y="918315"/>
            <a:chExt cx="1376919" cy="1376899"/>
          </a:xfrm>
        </p:grpSpPr>
        <p:sp>
          <p:nvSpPr>
            <p:cNvPr id="19" name="Oval 18"/>
            <p:cNvSpPr/>
            <p:nvPr/>
          </p:nvSpPr>
          <p:spPr>
            <a:xfrm>
              <a:off x="2307239" y="918315"/>
              <a:ext cx="1376919" cy="137689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alpha val="50000"/>
                <a:hueOff val="-3096517"/>
                <a:satOff val="31044"/>
                <a:lumOff val="-21569"/>
                <a:alphaOff val="0"/>
              </a:schemeClr>
            </a:fillRef>
            <a:effectRef idx="0">
              <a:schemeClr val="accent5">
                <a:alpha val="50000"/>
                <a:hueOff val="-3096517"/>
                <a:satOff val="31044"/>
                <a:lumOff val="-21569"/>
                <a:alphaOff val="0"/>
              </a:schemeClr>
            </a:effectRef>
            <a:fontRef idx="minor">
              <a:schemeClr val="tx1"/>
            </a:fontRef>
          </p:style>
        </p:sp>
        <p:sp>
          <p:nvSpPr>
            <p:cNvPr id="20" name="Oval 4"/>
            <p:cNvSpPr/>
            <p:nvPr/>
          </p:nvSpPr>
          <p:spPr>
            <a:xfrm>
              <a:off x="2508933" y="1120007"/>
              <a:ext cx="973532" cy="9735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  <p:txBody>
            <a:bodyPr lIns="45720" rIns="45720" spcCol="1270" anchor="ctr"/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GB" sz="1200" dirty="0"/>
            </a:p>
          </p:txBody>
        </p:sp>
      </p:grpSp>
      <p:sp>
        <p:nvSpPr>
          <p:cNvPr id="49165" name="Rectangle 6"/>
          <p:cNvSpPr>
            <a:spLocks noChangeArrowheads="1"/>
          </p:cNvSpPr>
          <p:nvPr/>
        </p:nvSpPr>
        <p:spPr bwMode="auto">
          <a:xfrm>
            <a:off x="7310438" y="4451350"/>
            <a:ext cx="4572000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vi-VN" sz="900"/>
              <a:t>Combaterea </a:t>
            </a:r>
            <a:endParaRPr lang="ro-RO" sz="900"/>
          </a:p>
          <a:p>
            <a:r>
              <a:rPr lang="vi-VN" sz="900"/>
              <a:t>schimbărilor </a:t>
            </a:r>
          </a:p>
          <a:p>
            <a:r>
              <a:rPr lang="vi-VN" sz="900"/>
              <a:t>climatice, mediu, </a:t>
            </a:r>
            <a:endParaRPr lang="ro-RO" sz="900"/>
          </a:p>
          <a:p>
            <a:r>
              <a:rPr lang="vi-VN" sz="900"/>
              <a:t>utilizarea eficientă </a:t>
            </a:r>
            <a:endParaRPr lang="ro-RO" sz="900"/>
          </a:p>
          <a:p>
            <a:r>
              <a:rPr lang="vi-VN" sz="900"/>
              <a:t>a resurselor și</a:t>
            </a:r>
            <a:endParaRPr lang="ro-RO" sz="900"/>
          </a:p>
          <a:p>
            <a:r>
              <a:rPr lang="ro-RO" sz="900"/>
              <a:t>   </a:t>
            </a:r>
            <a:r>
              <a:rPr lang="vi-VN" sz="900"/>
              <a:t> m</a:t>
            </a:r>
            <a:r>
              <a:rPr lang="ro-RO" sz="900"/>
              <a:t>ateriilor prime </a:t>
            </a:r>
            <a:endParaRPr lang="en-US" sz="9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4"/>
          <p:cNvSpPr txBox="1">
            <a:spLocks noChangeArrowheads="1"/>
          </p:cNvSpPr>
          <p:nvPr/>
        </p:nvSpPr>
        <p:spPr bwMode="auto">
          <a:xfrm>
            <a:off x="457200" y="6019800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51202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3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04" name="Rectangle 5"/>
          <p:cNvSpPr>
            <a:spLocks noChangeArrowheads="1"/>
          </p:cNvSpPr>
          <p:nvPr/>
        </p:nvSpPr>
        <p:spPr bwMode="auto">
          <a:xfrm>
            <a:off x="1143000" y="1219200"/>
            <a:ext cx="6400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3200">
                <a:solidFill>
                  <a:schemeClr val="accent2"/>
                </a:solidFill>
                <a:latin typeface="Franklin Gothic Book"/>
              </a:rPr>
              <a:t> </a:t>
            </a:r>
            <a:endParaRPr lang="en-GB" sz="2800">
              <a:solidFill>
                <a:schemeClr val="accent2"/>
              </a:solidFill>
              <a:latin typeface="Franklin Gothic Book"/>
            </a:endParaRPr>
          </a:p>
        </p:txBody>
      </p:sp>
      <p:sp>
        <p:nvSpPr>
          <p:cNvPr id="51205" name="Rectangle 6"/>
          <p:cNvSpPr>
            <a:spLocks noChangeArrowheads="1"/>
          </p:cNvSpPr>
          <p:nvPr/>
        </p:nvSpPr>
        <p:spPr bwMode="auto">
          <a:xfrm>
            <a:off x="1143000" y="2514600"/>
            <a:ext cx="7696200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/>
          </a:p>
          <a:p>
            <a:pPr>
              <a:spcBef>
                <a:spcPct val="20000"/>
              </a:spcBef>
              <a:buFont typeface="Arial" charset="0"/>
              <a:buChar char="•"/>
            </a:pPr>
            <a:endParaRPr lang="en-GB" sz="3200">
              <a:latin typeface="Calibri" pitchFamily="34" charset="0"/>
            </a:endParaRP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/>
        </p:nvGraphicFramePr>
        <p:xfrm>
          <a:off x="4621458" y="1240971"/>
          <a:ext cx="4173412" cy="22952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47360"/>
            <a:ext cx="8686800" cy="8382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o-RO" dirty="0" smtClean="0">
                <a:solidFill>
                  <a:schemeClr val="accent2"/>
                </a:solidFill>
                <a:latin typeface="Franklin Gothic Book"/>
              </a:rPr>
              <a:t>PROVOCĂRI SOCIETALE</a:t>
            </a:r>
            <a:r>
              <a:rPr lang="en-GB" dirty="0">
                <a:solidFill>
                  <a:schemeClr val="accent2"/>
                </a:solidFill>
                <a:latin typeface="Franklin Gothic Book"/>
              </a:rPr>
              <a:t/>
            </a:r>
            <a:br>
              <a:rPr lang="en-GB" dirty="0">
                <a:solidFill>
                  <a:schemeClr val="accent2"/>
                </a:solidFill>
                <a:latin typeface="Franklin Gothic Book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endParaRPr lang="ro-RO" sz="1200" dirty="0" smtClean="0"/>
          </a:p>
          <a:p>
            <a:pPr marL="0" indent="0">
              <a:buFont typeface="Wingdings 2" pitchFamily="18" charset="2"/>
              <a:buNone/>
              <a:defRPr/>
            </a:pPr>
            <a:r>
              <a:rPr lang="ro-RO" sz="1800" dirty="0" smtClean="0">
                <a:latin typeface="+mj-lt"/>
              </a:rPr>
              <a:t>       </a:t>
            </a:r>
            <a:r>
              <a:rPr lang="ro-RO" sz="1800" b="1" dirty="0" smtClean="0">
                <a:latin typeface="+mj-lt"/>
              </a:rPr>
              <a:t>Obiective </a:t>
            </a:r>
          </a:p>
          <a:p>
            <a:pPr algn="just">
              <a:defRPr/>
            </a:pPr>
            <a:r>
              <a:rPr lang="vi-VN" sz="1800" dirty="0">
                <a:latin typeface="+mj-lt"/>
              </a:rPr>
              <a:t>promovarea unei mai bune înțelegeri a Europei, oferirea </a:t>
            </a:r>
            <a:r>
              <a:rPr lang="vi-VN" sz="1800" dirty="0" smtClean="0">
                <a:latin typeface="+mj-lt"/>
              </a:rPr>
              <a:t>unor </a:t>
            </a:r>
            <a:r>
              <a:rPr lang="vi-VN" sz="1800" dirty="0">
                <a:latin typeface="+mj-lt"/>
              </a:rPr>
              <a:t>soluții și sprijinirea </a:t>
            </a:r>
            <a:r>
              <a:rPr lang="vi-VN" sz="1800" b="1" dirty="0">
                <a:latin typeface="+mj-lt"/>
              </a:rPr>
              <a:t>societăților europene favorabile </a:t>
            </a:r>
            <a:r>
              <a:rPr lang="vi-VN" sz="1800" b="1" dirty="0" smtClean="0">
                <a:latin typeface="+mj-lt"/>
              </a:rPr>
              <a:t>incluziunii</a:t>
            </a:r>
            <a:r>
              <a:rPr lang="vi-VN" sz="1800" b="1" dirty="0">
                <a:latin typeface="+mj-lt"/>
              </a:rPr>
              <a:t>, inovatoare și </a:t>
            </a:r>
            <a:r>
              <a:rPr lang="vi-VN" sz="1800" b="1" dirty="0" smtClean="0">
                <a:latin typeface="+mj-lt"/>
              </a:rPr>
              <a:t>reflexive</a:t>
            </a:r>
            <a:endParaRPr lang="ro-RO" sz="1800" b="1" dirty="0">
              <a:latin typeface="+mj-lt"/>
            </a:endParaRPr>
          </a:p>
          <a:p>
            <a:pPr algn="just">
              <a:defRPr/>
            </a:pPr>
            <a:r>
              <a:rPr lang="vi-VN" sz="1600" dirty="0"/>
              <a:t>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promovarea unor </a:t>
            </a:r>
            <a:r>
              <a:rPr lang="vi-VN" sz="1800" b="1" dirty="0">
                <a:latin typeface="Arial" panose="020B0604020202020204" pitchFamily="34" charset="0"/>
                <a:cs typeface="Arial" panose="020B0604020202020204" pitchFamily="34" charset="0"/>
              </a:rPr>
              <a:t>societăți europene sigure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în contextul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unor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transformări fără precedent și al unor interdependențe </a:t>
            </a:r>
            <a:r>
              <a:rPr lang="vi-VN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și </a:t>
            </a:r>
            <a:r>
              <a:rPr lang="vi-VN" sz="1800" dirty="0">
                <a:latin typeface="Arial" panose="020B0604020202020204" pitchFamily="34" charset="0"/>
                <a:cs typeface="Arial" panose="020B0604020202020204" pitchFamily="34" charset="0"/>
              </a:rPr>
              <a:t>amenințări globale din ce în ce mai accentuate, </a:t>
            </a:r>
            <a:endParaRPr lang="ro-RO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defRPr/>
            </a:pPr>
            <a:endParaRPr lang="vi-VN" sz="1600" dirty="0"/>
          </a:p>
          <a:p>
            <a:pPr algn="just">
              <a:defRPr/>
            </a:pPr>
            <a:endParaRPr lang="en-US" sz="1600" dirty="0"/>
          </a:p>
        </p:txBody>
      </p:sp>
      <p:sp>
        <p:nvSpPr>
          <p:cNvPr id="51209" name="Content Placeholder 4"/>
          <p:cNvSpPr>
            <a:spLocks noGrp="1"/>
          </p:cNvSpPr>
          <p:nvPr>
            <p:ph sz="half" idx="2"/>
          </p:nvPr>
        </p:nvSpPr>
        <p:spPr>
          <a:xfrm>
            <a:off x="10287000" y="3756025"/>
            <a:ext cx="4038600" cy="4525963"/>
          </a:xfrm>
        </p:spPr>
        <p:txBody>
          <a:bodyPr/>
          <a:lstStyle/>
          <a:p>
            <a:endParaRPr lang="en-GB" sz="1800" smtClean="0"/>
          </a:p>
        </p:txBody>
      </p:sp>
      <p:sp>
        <p:nvSpPr>
          <p:cNvPr id="13" name="Oval 4"/>
          <p:cNvSpPr/>
          <p:nvPr/>
        </p:nvSpPr>
        <p:spPr>
          <a:xfrm>
            <a:off x="6221413" y="4697413"/>
            <a:ext cx="973137" cy="973137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lIns="34290" tIns="34290" rIns="34290" bIns="34290" spcCol="1270" anchor="ctr"/>
          <a:lstStyle/>
          <a:p>
            <a:pPr algn="ctr" defTabSz="400050">
              <a:lnSpc>
                <a:spcPct val="90000"/>
              </a:lnSpc>
              <a:spcAft>
                <a:spcPct val="35000"/>
              </a:spcAft>
              <a:defRPr/>
            </a:pPr>
            <a:r>
              <a:rPr lang="ro-RO" sz="1600" dirty="0"/>
              <a:t> </a:t>
            </a:r>
            <a:endParaRPr lang="en-GB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95400"/>
            <a:ext cx="8229600" cy="10668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o-RO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CentrElE ComunE de Cercetare alE Comisiei Europene</a:t>
            </a:r>
            <a:br>
              <a:rPr lang="ro-RO" sz="3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133600"/>
            <a:ext cx="8229600" cy="4324350"/>
          </a:xfrm>
        </p:spPr>
        <p:txBody>
          <a:bodyPr>
            <a:normAutofit fontScale="92500"/>
          </a:bodyPr>
          <a:lstStyle/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o-RO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Structura </a:t>
            </a:r>
            <a:r>
              <a:rPr lang="en-GB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JRC </a:t>
            </a:r>
            <a:endParaRPr lang="ro-RO" sz="2400" b="1" dirty="0" smtClean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en-US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2" action="ppaction://hlinkfile" tooltip="Director General"/>
              </a:rPr>
              <a:t>Directorate-General</a:t>
            </a:r>
            <a:r>
              <a:rPr lang="en-US" sz="2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localizat în </a:t>
            </a:r>
            <a:r>
              <a:rPr lang="en-US" sz="24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Brussels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4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o-R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2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nstitute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JRC</a:t>
            </a:r>
            <a:r>
              <a:rPr lang="ro-RO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(7)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 :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en-US" sz="2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file" tooltip="IRMM"/>
              </a:rPr>
              <a:t>Institute </a:t>
            </a: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3" action="ppaction://hlinkfile" tooltip="IRMM"/>
              </a:rPr>
              <a:t>for Reference Materials and Measurements</a:t>
            </a: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(IRMM) </a:t>
            </a:r>
            <a:endParaRPr lang="en-US" sz="2400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en-US" sz="2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file" tooltip="ITU"/>
              </a:rPr>
              <a:t>Institute </a:t>
            </a: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file" tooltip="ITU"/>
              </a:rPr>
              <a:t>for </a:t>
            </a:r>
            <a:r>
              <a:rPr lang="en-US" sz="2400" dirty="0" err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file" tooltip="ITU"/>
              </a:rPr>
              <a:t>Transuranium</a:t>
            </a: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4" action="ppaction://hlinkfile" tooltip="ITU"/>
              </a:rPr>
              <a:t> Elements</a:t>
            </a: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(ITU) </a:t>
            </a:r>
            <a:endParaRPr lang="en-US" sz="2400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en-US" sz="2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file" tooltip="IET"/>
              </a:rPr>
              <a:t>Institute </a:t>
            </a: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5" action="ppaction://hlinkfile" tooltip="IET"/>
              </a:rPr>
              <a:t>for Energy and Transport</a:t>
            </a: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(IET) </a:t>
            </a:r>
            <a:endParaRPr lang="en-US" sz="2400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en-US" sz="2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file" tooltip="IPSC"/>
              </a:rPr>
              <a:t>Institute </a:t>
            </a: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6" action="ppaction://hlinkfile" tooltip="IPSC"/>
              </a:rPr>
              <a:t>for the Protection and Security of the Citizen</a:t>
            </a: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(IPSC) </a:t>
            </a:r>
            <a:endParaRPr lang="en-US" sz="2400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en-US" sz="2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file" tooltip="IES"/>
              </a:rPr>
              <a:t>Institute </a:t>
            </a: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7" action="ppaction://hlinkfile" tooltip="IES"/>
              </a:rPr>
              <a:t>for Environment and Sustainability</a:t>
            </a: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(IES) </a:t>
            </a:r>
            <a:endParaRPr lang="en-US" sz="2400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en-US" sz="2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file" tooltip="IHCP"/>
              </a:rPr>
              <a:t>Institute </a:t>
            </a: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8" action="ppaction://hlinkfile" tooltip="IHCP"/>
              </a:rPr>
              <a:t>for Health and Consumer Protection</a:t>
            </a: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(IHCP) </a:t>
            </a:r>
            <a:endParaRPr lang="en-US" sz="2400" dirty="0" smtClean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Tx/>
              <a:buChar char="-"/>
              <a:defRPr/>
            </a:pPr>
            <a:r>
              <a:rPr lang="en-US" sz="2400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file" tooltip="IPTS"/>
              </a:rPr>
              <a:t>Institute </a:t>
            </a: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  <a:hlinkClick r:id="rId9" action="ppaction://hlinkfile" tooltip="IPTS"/>
              </a:rPr>
              <a:t>for Prospective Technological Studies</a:t>
            </a:r>
            <a:r>
              <a:rPr lang="en-US" sz="24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(IPTS) </a:t>
            </a: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3"/>
          <p:cNvSpPr>
            <a:spLocks noGrp="1" noChangeArrowheads="1"/>
          </p:cNvSpPr>
          <p:nvPr>
            <p:ph idx="1"/>
          </p:nvPr>
        </p:nvSpPr>
        <p:spPr>
          <a:xfrm>
            <a:off x="990600" y="1752600"/>
            <a:ext cx="7315200" cy="4724400"/>
          </a:xfrm>
        </p:spPr>
        <p:txBody>
          <a:bodyPr>
            <a:normAutofit fontScale="62500" lnSpcReduction="20000"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endParaRPr lang="en-US" sz="20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ro-RO" sz="22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Oportunități de angajare</a:t>
            </a:r>
            <a:endParaRPr lang="en-US" sz="22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en-US" sz="2000" b="1" i="1" dirty="0" smtClean="0">
              <a:solidFill>
                <a:schemeClr val="accent6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91440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o-R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Poziții permanente</a:t>
            </a:r>
            <a:endParaRPr lang="en-US" sz="20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en-US" sz="1600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−"/>
              <a:defRPr/>
            </a:pPr>
            <a:r>
              <a:rPr lang="ro-RO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Oficiali permanenți</a:t>
            </a:r>
            <a:endParaRPr lang="en-U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o-RO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Recrutarea personalului științific și administrativ al Comisiei Europene este organizat de  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  <a:hlinkClick r:id="rId2" tooltip="European Personnel Selection Office"/>
              </a:rPr>
              <a:t>European 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hlinkClick r:id="rId2" tooltip="European Personnel Selection Office"/>
              </a:rPr>
              <a:t>Personnel Selection Office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 (EPSO) </a:t>
            </a:r>
            <a:r>
              <a:rPr lang="ro-RO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pe bază de competiții deschise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109728" indent="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://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ec.europa.eu/dgs/jrc/index.cfm?id=3440</a:t>
            </a: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Char char="•"/>
              <a:defRPr/>
            </a:pPr>
            <a:r>
              <a:rPr lang="ro-RO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Poziții temporare</a:t>
            </a:r>
            <a:endParaRPr lang="en-U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ro-RO" sz="1800" dirty="0" smtClean="0">
              <a:latin typeface="Arial" pitchFamily="34" charset="0"/>
              <a:cs typeface="Arial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−"/>
              <a:defRPr/>
            </a:pPr>
            <a:r>
              <a:rPr lang="ro-RO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Personal Contractual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−"/>
              <a:defRPr/>
            </a:pPr>
            <a:r>
              <a:rPr lang="ro-RO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Agenți temporari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−"/>
              <a:defRPr/>
            </a:pPr>
            <a:r>
              <a:rPr lang="ro-RO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Bursieri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−"/>
              <a:defRPr/>
            </a:pPr>
            <a:r>
              <a:rPr lang="ro-RO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Cursanți</a:t>
            </a:r>
            <a:endParaRPr lang="en-US" sz="18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65760" indent="-256032" eaLnBrk="1" fontAlgn="auto" hangingPunct="1">
              <a:spcAft>
                <a:spcPts val="0"/>
              </a:spcAft>
              <a:buClr>
                <a:schemeClr val="accent3"/>
              </a:buClr>
              <a:buFont typeface="Arial" panose="020B0604020202020204" pitchFamily="34" charset="0"/>
              <a:buChar char="−"/>
              <a:defRPr/>
            </a:pPr>
            <a:r>
              <a:rPr lang="ro-RO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Experți Naționali Detașați ( </a:t>
            </a:r>
            <a:r>
              <a:rPr lang="ro-RO" sz="1800" b="1" i="1" dirty="0" smtClean="0">
                <a:latin typeface="Arial" panose="020B0604020202020204" pitchFamily="34" charset="0"/>
                <a:cs typeface="Arial" panose="020B0604020202020204" pitchFamily="34" charset="0"/>
              </a:rPr>
              <a:t>aplicațiile se transmit prin Reprezentanța Permanetă a RO pe lângă UE</a:t>
            </a:r>
            <a:r>
              <a:rPr lang="ro-RO" sz="1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9728" indent="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en-US" sz="1800" dirty="0" smtClean="0">
              <a:latin typeface="Arial" panose="020B0604020202020204" pitchFamily="34" charset="0"/>
              <a:cs typeface="Arial" panose="020B0604020202020204" pitchFamily="34" charset="0"/>
              <a:hlinkClick r:id="rId4"/>
            </a:endParaRPr>
          </a:p>
          <a:p>
            <a:pPr marL="109728" indent="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://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ec.europa.eu/dgs/jrc/index.cfm?id=3690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cs typeface="Arial" panose="020B0604020202020204" pitchFamily="34" charset="0"/>
              </a:rPr>
              <a:t>( </a:t>
            </a:r>
            <a:r>
              <a:rPr lang="ro-RO" sz="1800" b="1" dirty="0" smtClean="0">
                <a:cs typeface="Arial" panose="020B0604020202020204" pitchFamily="34" charset="0"/>
              </a:rPr>
              <a:t>Informații generale)</a:t>
            </a:r>
            <a:endParaRPr lang="en-US" sz="1800" b="1" dirty="0" smtClean="0">
              <a:cs typeface="Arial" panose="020B0604020202020204" pitchFamily="34" charset="0"/>
            </a:endParaRPr>
          </a:p>
          <a:p>
            <a:pPr marL="109728" indent="0" eaLnBrk="1" fontAlgn="auto" hangingPunct="1"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http://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ec.europa.eu/dgs/jrc/index.cfm?id=3720</a:t>
            </a:r>
            <a:r>
              <a:rPr lang="en-US" sz="1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b="1" dirty="0" smtClean="0">
                <a:cs typeface="Arial" panose="020B0604020202020204" pitchFamily="34" charset="0"/>
              </a:rPr>
              <a:t>( </a:t>
            </a:r>
            <a:r>
              <a:rPr lang="ro-RO" sz="1800" b="1" dirty="0" smtClean="0">
                <a:cs typeface="Arial" panose="020B0604020202020204" pitchFamily="34" charset="0"/>
              </a:rPr>
              <a:t>Posturi vacante</a:t>
            </a:r>
            <a:r>
              <a:rPr lang="en-US" sz="1800" b="1" dirty="0" smtClean="0">
                <a:cs typeface="Arial" panose="020B0604020202020204" pitchFamily="34" charset="0"/>
              </a:rPr>
              <a:t>)</a:t>
            </a:r>
          </a:p>
          <a:p>
            <a:pPr marL="0" indent="0" algn="just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sz="1800" i="1" dirty="0" smtClean="0">
              <a:latin typeface="Arial" pitchFamily="34" charset="0"/>
              <a:cs typeface="Arial" pitchFamily="34" charset="0"/>
            </a:endParaRPr>
          </a:p>
          <a:p>
            <a:pPr marL="109728" indent="0" algn="just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en-US" sz="1800" i="1" dirty="0">
              <a:latin typeface="Arial" pitchFamily="34" charset="0"/>
              <a:cs typeface="Arial" pitchFamily="34" charset="0"/>
            </a:endParaRP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r>
              <a:rPr lang="ro-RO" sz="2200" b="1" i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Seminarii și Cursuri de instruire </a:t>
            </a:r>
            <a:endParaRPr lang="en-US" sz="22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en-US" sz="1800" b="1" i="1" dirty="0" smtClean="0">
              <a:latin typeface="Arial" pitchFamily="34" charset="0"/>
              <a:cs typeface="Arial" pitchFamily="34" charset="0"/>
            </a:endParaRPr>
          </a:p>
          <a:p>
            <a:pPr marL="0" indent="0" algn="just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ro-RO" sz="1800" dirty="0">
                <a:latin typeface="Arial" pitchFamily="34" charset="0"/>
                <a:cs typeface="Arial" pitchFamily="34" charset="0"/>
                <a:hlinkClick r:id="rId6"/>
              </a:rPr>
              <a:t>http://</a:t>
            </a:r>
            <a:r>
              <a:rPr lang="ro-RO" sz="1800" dirty="0" smtClean="0">
                <a:latin typeface="Arial" pitchFamily="34" charset="0"/>
                <a:cs typeface="Arial" pitchFamily="34" charset="0"/>
                <a:hlinkClick r:id="rId6"/>
              </a:rPr>
              <a:t>ec.europa.eu/dgs/jrc/index.cfm?id=1410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dirty="0" smtClean="0">
                <a:cs typeface="Arial" pitchFamily="34" charset="0"/>
              </a:rPr>
              <a:t>(</a:t>
            </a:r>
            <a:r>
              <a:rPr lang="en-US" sz="1800" b="1" dirty="0" smtClean="0"/>
              <a:t>N</a:t>
            </a:r>
            <a:r>
              <a:rPr lang="ro-RO" sz="1800" b="1" dirty="0" smtClean="0"/>
              <a:t>outăți </a:t>
            </a:r>
            <a:r>
              <a:rPr lang="en-US" sz="1800" b="1" dirty="0" smtClean="0"/>
              <a:t>&amp; eve</a:t>
            </a:r>
            <a:r>
              <a:rPr lang="ro-RO" sz="1800" b="1" dirty="0" smtClean="0"/>
              <a:t>nimente)</a:t>
            </a:r>
            <a:endParaRPr lang="en-US" sz="1800" dirty="0" smtClean="0">
              <a:cs typeface="Arial" pitchFamily="34" charset="0"/>
            </a:endParaRPr>
          </a:p>
          <a:p>
            <a:pPr marL="0" indent="0" algn="just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en-US" sz="1800" dirty="0" smtClean="0">
              <a:latin typeface="Arial" pitchFamily="34" charset="0"/>
              <a:cs typeface="Arial" pitchFamily="34" charset="0"/>
            </a:endParaRPr>
          </a:p>
          <a:p>
            <a:pPr marL="0" indent="0" algn="just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r>
              <a:rPr lang="en-US" sz="1800" dirty="0">
                <a:latin typeface="Arial" pitchFamily="34" charset="0"/>
                <a:cs typeface="Arial" pitchFamily="34" charset="0"/>
                <a:hlinkClick r:id="rId7"/>
              </a:rPr>
              <a:t>http://</a:t>
            </a:r>
            <a:r>
              <a:rPr lang="en-US" sz="1800" dirty="0" smtClean="0">
                <a:latin typeface="Arial" pitchFamily="34" charset="0"/>
                <a:cs typeface="Arial" pitchFamily="34" charset="0"/>
                <a:hlinkClick r:id="rId7"/>
              </a:rPr>
              <a:t>ec.europa.eu/dgs/jrc/index.cfm?id=1720</a:t>
            </a:r>
            <a:r>
              <a:rPr lang="en-US" sz="1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1800" b="1" dirty="0" smtClean="0">
                <a:cs typeface="Arial" pitchFamily="34" charset="0"/>
              </a:rPr>
              <a:t>(</a:t>
            </a:r>
            <a:r>
              <a:rPr lang="ro-RO" sz="1800" b="1" dirty="0" smtClean="0"/>
              <a:t>Acțiuni de Integrare și Extindere</a:t>
            </a:r>
            <a:r>
              <a:rPr lang="en-US" sz="1800" b="1" dirty="0" smtClean="0"/>
              <a:t>)</a:t>
            </a:r>
            <a:endParaRPr lang="en-US" sz="1800" b="1" dirty="0" smtClean="0">
              <a:cs typeface="Arial" pitchFamily="34" charset="0"/>
            </a:endParaRPr>
          </a:p>
          <a:p>
            <a:pPr marL="0" indent="0" algn="just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Georgia"/>
              <a:buNone/>
              <a:defRPr/>
            </a:pPr>
            <a:endParaRPr lang="en-US" sz="14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algn="just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" panose="05000000000000000000" pitchFamily="2" charset="2"/>
              <a:buChar char="Ø"/>
              <a:defRPr/>
            </a:pPr>
            <a:endParaRPr lang="ro-RO" sz="2000" b="1" i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0" indent="0" algn="just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ro-RO" sz="18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2362200" y="1219200"/>
            <a:ext cx="5486400" cy="83820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JRC – RO </a:t>
            </a:r>
            <a:r>
              <a:rPr lang="ro-RO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oportunități de colaborare</a:t>
            </a:r>
            <a:r>
              <a:rPr lang="en-US" sz="2800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sz="2800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</a:br>
            <a:endParaRPr lang="en-US" sz="2800" b="1" dirty="0" smtClean="0">
              <a:solidFill>
                <a:srgbClr val="0070C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4"/>
          <p:cNvSpPr txBox="1">
            <a:spLocks noChangeArrowheads="1"/>
          </p:cNvSpPr>
          <p:nvPr/>
        </p:nvSpPr>
        <p:spPr bwMode="auto">
          <a:xfrm>
            <a:off x="457200" y="6096000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55298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299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0" name="Rectangle 5"/>
          <p:cNvSpPr>
            <a:spLocks noChangeArrowheads="1"/>
          </p:cNvSpPr>
          <p:nvPr/>
        </p:nvSpPr>
        <p:spPr bwMode="auto">
          <a:xfrm>
            <a:off x="1219200" y="1295400"/>
            <a:ext cx="6400800" cy="374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4000" b="1">
                <a:solidFill>
                  <a:schemeClr val="accent2"/>
                </a:solidFill>
                <a:latin typeface="Franklin Gothic Book"/>
              </a:rPr>
              <a:t>CUM S</a:t>
            </a:r>
            <a:r>
              <a:rPr lang="ro-RO" sz="4000" b="1">
                <a:solidFill>
                  <a:schemeClr val="accent2"/>
                </a:solidFill>
                <a:latin typeface="Franklin Gothic Book"/>
              </a:rPr>
              <a:t>Ă</a:t>
            </a:r>
            <a:r>
              <a:rPr lang="en-US" sz="4000" b="1">
                <a:solidFill>
                  <a:schemeClr val="accent2"/>
                </a:solidFill>
                <a:latin typeface="Franklin Gothic Book"/>
              </a:rPr>
              <a:t> NE IMPLIC</a:t>
            </a:r>
            <a:r>
              <a:rPr lang="ro-RO" sz="4000" b="1">
                <a:solidFill>
                  <a:schemeClr val="accent2"/>
                </a:solidFill>
                <a:latin typeface="Franklin Gothic Book"/>
              </a:rPr>
              <a:t>Ă</a:t>
            </a:r>
            <a:r>
              <a:rPr lang="en-US" sz="4000" b="1">
                <a:solidFill>
                  <a:schemeClr val="accent2"/>
                </a:solidFill>
                <a:latin typeface="Franklin Gothic Book"/>
              </a:rPr>
              <a:t>M </a:t>
            </a:r>
            <a:r>
              <a:rPr lang="ro-RO" sz="4000" b="1">
                <a:solidFill>
                  <a:schemeClr val="accent2"/>
                </a:solidFill>
                <a:latin typeface="Franklin Gothic Book"/>
              </a:rPr>
              <a:t>Î</a:t>
            </a:r>
            <a:r>
              <a:rPr lang="en-US" sz="4000" b="1">
                <a:solidFill>
                  <a:schemeClr val="accent2"/>
                </a:solidFill>
                <a:latin typeface="Franklin Gothic Book"/>
              </a:rPr>
              <a:t>N ORIZONT 2020? </a:t>
            </a:r>
          </a:p>
          <a:p>
            <a:endParaRPr lang="en-US" sz="4000" b="1">
              <a:solidFill>
                <a:schemeClr val="accent2"/>
              </a:solidFill>
              <a:latin typeface="Franklin Gothic Book"/>
            </a:endParaRPr>
          </a:p>
          <a:p>
            <a:r>
              <a:rPr lang="en-US" sz="4000" b="1">
                <a:solidFill>
                  <a:schemeClr val="accent2"/>
                </a:solidFill>
                <a:latin typeface="Franklin Gothic Book"/>
              </a:rPr>
              <a:t/>
            </a:r>
            <a:br>
              <a:rPr lang="en-US" sz="4000" b="1">
                <a:solidFill>
                  <a:schemeClr val="accent2"/>
                </a:solidFill>
                <a:latin typeface="Franklin Gothic Book"/>
              </a:rPr>
            </a:br>
            <a:r>
              <a:rPr lang="en-US" sz="4000" b="1">
                <a:solidFill>
                  <a:schemeClr val="accent2"/>
                </a:solidFill>
                <a:latin typeface="Franklin Gothic Book"/>
              </a:rPr>
              <a:t>DE LA TEORIE LA PRACTICA</a:t>
            </a:r>
            <a:r>
              <a:rPr lang="en-US" sz="4000" b="1">
                <a:solidFill>
                  <a:schemeClr val="accent2"/>
                </a:solidFill>
              </a:rPr>
              <a:t>…</a:t>
            </a:r>
            <a:r>
              <a:rPr lang="en-US" sz="4000" b="1">
                <a:solidFill>
                  <a:schemeClr val="accent2"/>
                </a:solidFill>
                <a:latin typeface="Franklin Gothic Book"/>
              </a:rPr>
              <a:t>..</a:t>
            </a:r>
            <a:endParaRPr lang="en-GB" sz="4000" b="1">
              <a:solidFill>
                <a:schemeClr val="accent2"/>
              </a:solidFill>
              <a:latin typeface="Franklin Gothic Book"/>
            </a:endParaRPr>
          </a:p>
        </p:txBody>
      </p:sp>
      <p:sp>
        <p:nvSpPr>
          <p:cNvPr id="55301" name="Rectangle 6"/>
          <p:cNvSpPr>
            <a:spLocks noChangeArrowheads="1"/>
          </p:cNvSpPr>
          <p:nvPr/>
        </p:nvSpPr>
        <p:spPr bwMode="auto">
          <a:xfrm>
            <a:off x="1143000" y="2514600"/>
            <a:ext cx="7696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endParaRPr lang="ro-RO" altLang="en-US" sz="2400">
              <a:latin typeface="Franklin Gothic Boo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4572000" y="3048000"/>
            <a:ext cx="4343400" cy="1362075"/>
          </a:xfrm>
        </p:spPr>
        <p:txBody>
          <a:bodyPr wrap="square" lIns="91440" tIns="45720" rIns="91440" bIns="45720" numCol="1" anchor="b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ro-RO" sz="2800" b="1" cap="none" dirty="0" smtClean="0">
                <a:solidFill>
                  <a:srgbClr val="003300"/>
                </a:solidFill>
                <a:effectLst/>
              </a:rPr>
              <a:t>LIMBAJUL ORIZONT 2020 – să ințelegem  competiția .....</a:t>
            </a:r>
            <a:endParaRPr lang="en-US" sz="2800" b="1" cap="none" dirty="0" smtClean="0">
              <a:solidFill>
                <a:srgbClr val="003300"/>
              </a:solidFill>
              <a:effectLst/>
            </a:endParaRPr>
          </a:p>
        </p:txBody>
      </p:sp>
      <p:sp>
        <p:nvSpPr>
          <p:cNvPr id="57346" name="Picture Placeholder 2"/>
          <p:cNvSpPr txBox="1">
            <a:spLocks/>
          </p:cNvSpPr>
          <p:nvPr/>
        </p:nvSpPr>
        <p:spPr bwMode="auto">
          <a:xfrm>
            <a:off x="6934200" y="5486400"/>
            <a:ext cx="2133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57347" name="Picture 4" descr="Sigla MEN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48" name="Picture 6" descr="drap_cmy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457200" y="990600"/>
            <a:ext cx="8686800" cy="838200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o-RO" sz="3200" cap="none" smtClean="0">
                <a:solidFill>
                  <a:schemeClr val="accent2"/>
                </a:solidFill>
                <a:effectLst/>
              </a:rPr>
              <a:t>Apel, program de lucru, tip de acțiune....</a:t>
            </a:r>
            <a:endParaRPr lang="en-US" sz="3200" cap="none" smtClean="0">
              <a:effectLst/>
            </a:endParaRPr>
          </a:p>
        </p:txBody>
      </p:sp>
      <p:sp>
        <p:nvSpPr>
          <p:cNvPr id="46082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50988"/>
            <a:ext cx="8686800" cy="42973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GB" sz="2000" dirty="0" smtClean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ro-RO" sz="2000" b="1" dirty="0" smtClean="0"/>
              <a:t>Apel </a:t>
            </a:r>
            <a:r>
              <a:rPr lang="ro-RO" sz="2000" dirty="0" smtClean="0"/>
              <a:t>– documentul privind lansarea competiției /</a:t>
            </a:r>
            <a:r>
              <a:rPr lang="ro-RO" sz="2000" dirty="0"/>
              <a:t> </a:t>
            </a:r>
            <a:r>
              <a:rPr lang="ro-RO" sz="2000" dirty="0" smtClean="0"/>
              <a:t>competițiilor</a:t>
            </a:r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ro-RO" sz="2000" b="1" u="sng" dirty="0" smtClean="0"/>
              <a:t>Conține</a:t>
            </a:r>
            <a:r>
              <a:rPr lang="en-US" sz="2000" b="1" u="sng" dirty="0" smtClean="0"/>
              <a:t>:</a:t>
            </a:r>
            <a:endParaRPr lang="ro-RO" sz="2000" b="1" u="sng" dirty="0" smtClean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ro-RO" sz="2000" b="1" dirty="0" smtClean="0"/>
              <a:t>Programul de lucru </a:t>
            </a:r>
            <a:r>
              <a:rPr lang="ro-RO" sz="2000" dirty="0" smtClean="0"/>
              <a:t>– tematica de cercetare ce se dorește finanțată </a:t>
            </a:r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ro-RO" sz="2000" b="1" dirty="0" smtClean="0"/>
              <a:t>Ghidul propunatorului </a:t>
            </a:r>
            <a:r>
              <a:rPr lang="ro-RO" sz="2000" dirty="0" smtClean="0"/>
              <a:t>-structura propunerii( fără instrucțiuni )</a:t>
            </a:r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ro-RO" sz="2000" b="1" dirty="0" smtClean="0"/>
              <a:t>Ghidul evaluatorului </a:t>
            </a:r>
            <a:r>
              <a:rPr lang="ro-RO" sz="2000" dirty="0" smtClean="0"/>
              <a:t>– formularul de evaluare și criteriile de evaluare </a:t>
            </a:r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ro-RO" sz="2000" b="1" dirty="0" smtClean="0"/>
              <a:t>Model de contract de finanțare</a:t>
            </a:r>
            <a:r>
              <a:rPr lang="en-US" sz="2000" b="1" dirty="0" smtClean="0"/>
              <a:t> </a:t>
            </a:r>
            <a:r>
              <a:rPr lang="en-US" sz="2000" dirty="0" smtClean="0"/>
              <a:t>+ </a:t>
            </a:r>
            <a:r>
              <a:rPr lang="en-US" sz="2000" dirty="0" err="1" smtClean="0"/>
              <a:t>instruc</a:t>
            </a:r>
            <a:r>
              <a:rPr lang="ro-RO" sz="2000" dirty="0" smtClean="0"/>
              <a:t>ț</a:t>
            </a:r>
            <a:r>
              <a:rPr lang="en-US" sz="2000" dirty="0" err="1" smtClean="0"/>
              <a:t>iuni</a:t>
            </a:r>
            <a:r>
              <a:rPr lang="en-US" sz="2000" dirty="0" smtClean="0"/>
              <a:t> </a:t>
            </a:r>
            <a:endParaRPr lang="ro-RO" sz="2000" dirty="0" smtClean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ro-RO" sz="2000" b="1" dirty="0" smtClean="0"/>
              <a:t>Tip de acțiune- </a:t>
            </a:r>
            <a:r>
              <a:rPr lang="ro-RO" sz="2000" dirty="0" smtClean="0"/>
              <a:t>proiect </a:t>
            </a:r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ro-RO" sz="2000" dirty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ro-RO" sz="2000" dirty="0" smtClean="0"/>
              <a:t>Toate informațiile oficiale – Portalul Participanților – Comisia Europeană</a:t>
            </a:r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en-US" sz="2000" dirty="0" smtClean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en-US" sz="2000" dirty="0">
                <a:hlinkClick r:id="rId2"/>
              </a:rPr>
              <a:t>http://</a:t>
            </a:r>
            <a:r>
              <a:rPr lang="en-US" sz="2000" dirty="0" smtClean="0">
                <a:hlinkClick r:id="rId2"/>
              </a:rPr>
              <a:t>ec.europa.eu/research/participants/portal/desktop/en/home.html</a:t>
            </a:r>
            <a:endParaRPr lang="ro-RO" sz="2000" dirty="0" smtClean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en-US" sz="2000" dirty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en-US" sz="2000" dirty="0" smtClean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en-GB" sz="2000" dirty="0" smtClean="0"/>
          </a:p>
        </p:txBody>
      </p:sp>
      <p:pic>
        <p:nvPicPr>
          <p:cNvPr id="58371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0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72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457200" y="990600"/>
            <a:ext cx="8686800" cy="838200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o-RO" sz="3200" cap="none" smtClean="0">
                <a:solidFill>
                  <a:schemeClr val="accent2"/>
                </a:solidFill>
                <a:effectLst/>
              </a:rPr>
              <a:t> Topica, provocare, pachet de lucru....</a:t>
            </a:r>
            <a:endParaRPr lang="en-US" sz="3200" cap="none" smtClean="0">
              <a:effectLst/>
            </a:endParaRPr>
          </a:p>
        </p:txBody>
      </p:sp>
      <p:sp>
        <p:nvSpPr>
          <p:cNvPr id="46082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50988"/>
            <a:ext cx="8686800" cy="42973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GB" sz="2000" dirty="0" smtClean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ro-RO" sz="2000" b="1" dirty="0" smtClean="0"/>
              <a:t>Tematica științifică de rezolvat</a:t>
            </a:r>
            <a:r>
              <a:rPr lang="en-US" sz="2000" b="1" dirty="0" smtClean="0"/>
              <a:t>:</a:t>
            </a:r>
            <a:endParaRPr lang="ro-RO" sz="2000" b="1" dirty="0" smtClean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en-US" sz="20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ro-RO" sz="2000" b="1" dirty="0" smtClean="0"/>
              <a:t> se găsește in pachetul de informații</a:t>
            </a:r>
            <a:r>
              <a:rPr lang="en-US" sz="2000" b="1" dirty="0" smtClean="0"/>
              <a:t>( </a:t>
            </a:r>
            <a:r>
              <a:rPr lang="en-US" sz="2000" b="1" dirty="0" smtClean="0">
                <a:solidFill>
                  <a:schemeClr val="accent2"/>
                </a:solidFill>
              </a:rPr>
              <a:t>work </a:t>
            </a:r>
            <a:r>
              <a:rPr lang="en-US" sz="2000" b="1" dirty="0" err="1" smtClean="0">
                <a:solidFill>
                  <a:schemeClr val="accent2"/>
                </a:solidFill>
              </a:rPr>
              <a:t>programme</a:t>
            </a:r>
            <a:r>
              <a:rPr lang="en-US" sz="2000" b="1" dirty="0" smtClean="0"/>
              <a:t>)</a:t>
            </a:r>
            <a:r>
              <a:rPr lang="ro-RO" sz="2000" b="1" dirty="0" smtClean="0"/>
              <a:t>.</a:t>
            </a:r>
            <a:endParaRPr lang="en-US" sz="20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en-US" sz="2000" b="1" dirty="0" smtClean="0"/>
              <a:t> </a:t>
            </a:r>
            <a:r>
              <a:rPr lang="en-US" sz="2000" b="1" dirty="0" err="1" smtClean="0"/>
              <a:t>este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dispus</a:t>
            </a:r>
            <a:r>
              <a:rPr lang="ro-RO" sz="2000" b="1" dirty="0" smtClean="0"/>
              <a:t>ă</a:t>
            </a:r>
            <a:r>
              <a:rPr lang="en-US" sz="2000" b="1" dirty="0" smtClean="0"/>
              <a:t> sub forma de </a:t>
            </a:r>
            <a:r>
              <a:rPr lang="en-US" sz="2000" b="1" dirty="0" err="1" smtClean="0"/>
              <a:t>subiecte</a:t>
            </a:r>
            <a:r>
              <a:rPr lang="en-US" sz="2000" b="1" dirty="0" smtClean="0"/>
              <a:t>( </a:t>
            </a:r>
            <a:r>
              <a:rPr lang="en-US" sz="2000" b="1" dirty="0" smtClean="0">
                <a:solidFill>
                  <a:schemeClr val="accent2"/>
                </a:solidFill>
              </a:rPr>
              <a:t>topic</a:t>
            </a:r>
            <a:r>
              <a:rPr lang="ro-RO" sz="2000" b="1" dirty="0" smtClean="0">
                <a:solidFill>
                  <a:schemeClr val="accent2"/>
                </a:solidFill>
              </a:rPr>
              <a:t>s</a:t>
            </a:r>
            <a:r>
              <a:rPr lang="en-US" sz="2000" b="1" dirty="0" smtClean="0"/>
              <a:t>)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en-US" sz="2000" b="1" dirty="0"/>
              <a:t> </a:t>
            </a:r>
            <a:r>
              <a:rPr lang="en-US" sz="2000" b="1" dirty="0" err="1" smtClean="0"/>
              <a:t>este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descris</a:t>
            </a:r>
            <a:r>
              <a:rPr lang="ro-RO" sz="2000" b="1" dirty="0" smtClean="0"/>
              <a:t>ă</a:t>
            </a:r>
            <a:r>
              <a:rPr lang="en-US" sz="2000" b="1" dirty="0" smtClean="0"/>
              <a:t>  ca </a:t>
            </a:r>
            <a:r>
              <a:rPr lang="ro-RO" sz="2000" b="1" dirty="0" smtClean="0"/>
              <a:t>ș</a:t>
            </a:r>
            <a:r>
              <a:rPr lang="en-US" sz="2000" b="1" dirty="0" err="1" smtClean="0"/>
              <a:t>i</a:t>
            </a:r>
            <a:r>
              <a:rPr lang="en-US" sz="2000" b="1" dirty="0" smtClean="0"/>
              <a:t> con</a:t>
            </a:r>
            <a:r>
              <a:rPr lang="ro-RO" sz="2000" b="1" dirty="0" smtClean="0"/>
              <a:t>ț</a:t>
            </a:r>
            <a:r>
              <a:rPr lang="en-US" sz="2000" b="1" dirty="0" err="1" smtClean="0"/>
              <a:t>inut</a:t>
            </a:r>
            <a:r>
              <a:rPr lang="en-US" sz="2000" b="1" dirty="0" smtClean="0"/>
              <a:t> </a:t>
            </a:r>
            <a:r>
              <a:rPr lang="ro-RO" sz="2000" b="1" dirty="0" smtClean="0"/>
              <a:t> dar ș</a:t>
            </a:r>
            <a:r>
              <a:rPr lang="en-US" sz="2000" b="1" dirty="0" err="1" smtClean="0"/>
              <a:t>i</a:t>
            </a:r>
            <a:r>
              <a:rPr lang="en-US" sz="2000" b="1" dirty="0" smtClean="0"/>
              <a:t> context  ( </a:t>
            </a:r>
            <a:r>
              <a:rPr lang="en-US" sz="2000" b="1" dirty="0" smtClean="0">
                <a:solidFill>
                  <a:schemeClr val="accent2"/>
                </a:solidFill>
              </a:rPr>
              <a:t>challenge</a:t>
            </a:r>
            <a:r>
              <a:rPr lang="ro-RO" sz="2000" b="1" dirty="0" smtClean="0">
                <a:solidFill>
                  <a:schemeClr val="accent2"/>
                </a:solidFill>
              </a:rPr>
              <a:t>/ expected impact</a:t>
            </a:r>
            <a:r>
              <a:rPr lang="en-US" sz="2000" b="1" dirty="0" smtClean="0"/>
              <a:t>)</a:t>
            </a:r>
            <a:endParaRPr lang="ro-RO" sz="2000" b="1" dirty="0" smtClean="0"/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endParaRPr lang="ro-RO" sz="2000" b="1" dirty="0"/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en-US" sz="2000" b="1" dirty="0" smtClean="0"/>
              <a:t> </a:t>
            </a:r>
            <a:endParaRPr lang="ro-RO" sz="2000" b="1" dirty="0" smtClean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ro-RO" sz="2000" dirty="0"/>
              <a:t>Structura unei </a:t>
            </a:r>
            <a:r>
              <a:rPr lang="ro-RO" sz="2000" b="1" dirty="0"/>
              <a:t>teme de cercetare</a:t>
            </a:r>
            <a:r>
              <a:rPr lang="en-US" sz="2000" dirty="0"/>
              <a:t>: </a:t>
            </a:r>
            <a:endParaRPr lang="ro-RO" sz="2000" dirty="0"/>
          </a:p>
          <a:p>
            <a:pPr eaLnBrk="1" hangingPunct="1">
              <a:lnSpc>
                <a:spcPct val="80000"/>
              </a:lnSpc>
              <a:defRPr/>
            </a:pPr>
            <a:r>
              <a:rPr lang="ro-RO" sz="2000" dirty="0" smtClean="0"/>
              <a:t> </a:t>
            </a:r>
            <a:r>
              <a:rPr lang="en-US" sz="2000" dirty="0" err="1" smtClean="0"/>
              <a:t>definirea</a:t>
            </a:r>
            <a:r>
              <a:rPr lang="en-US" sz="2000" dirty="0" smtClean="0"/>
              <a:t> </a:t>
            </a:r>
            <a:r>
              <a:rPr lang="en-US" sz="2000" dirty="0" err="1"/>
              <a:t>aspectelor</a:t>
            </a:r>
            <a:r>
              <a:rPr lang="en-US" sz="2000" dirty="0"/>
              <a:t> de </a:t>
            </a:r>
            <a:r>
              <a:rPr lang="en-US" sz="2000" dirty="0" err="1"/>
              <a:t>solu</a:t>
            </a:r>
            <a:r>
              <a:rPr lang="ro-RO" sz="2000" dirty="0"/>
              <a:t>ț</a:t>
            </a:r>
            <a:r>
              <a:rPr lang="en-US" sz="2000" dirty="0" err="1"/>
              <a:t>ionat</a:t>
            </a:r>
            <a:r>
              <a:rPr lang="en-US" sz="2000" dirty="0"/>
              <a:t>; </a:t>
            </a:r>
            <a:endParaRPr lang="ro-RO" sz="20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o-RO" sz="2000" dirty="0" smtClean="0"/>
              <a:t>scop</a:t>
            </a:r>
            <a:r>
              <a:rPr lang="en-US" sz="2000" dirty="0"/>
              <a:t>; </a:t>
            </a:r>
            <a:endParaRPr lang="ro-RO" sz="2000" dirty="0" smtClean="0"/>
          </a:p>
          <a:p>
            <a:pPr eaLnBrk="1" hangingPunct="1">
              <a:lnSpc>
                <a:spcPct val="80000"/>
              </a:lnSpc>
              <a:defRPr/>
            </a:pPr>
            <a:r>
              <a:rPr lang="ro-RO" sz="2000" dirty="0" smtClean="0"/>
              <a:t> </a:t>
            </a:r>
            <a:r>
              <a:rPr lang="ro-RO" sz="2000" dirty="0"/>
              <a:t>impact așteptat</a:t>
            </a:r>
            <a:r>
              <a:rPr lang="ro-RO" sz="2000" dirty="0" smtClean="0"/>
              <a:t>.</a:t>
            </a:r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r>
              <a:rPr lang="en-US" sz="2000" b="1" dirty="0" smtClean="0">
                <a:solidFill>
                  <a:schemeClr val="accent2"/>
                </a:solidFill>
              </a:rPr>
              <a:t>NU </a:t>
            </a:r>
            <a:r>
              <a:rPr lang="en-US" sz="2000" b="1" dirty="0">
                <a:solidFill>
                  <a:schemeClr val="accent2"/>
                </a:solidFill>
              </a:rPr>
              <a:t>SE MAI INDIC</a:t>
            </a:r>
            <a:r>
              <a:rPr lang="ro-RO" sz="2000" b="1" dirty="0">
                <a:solidFill>
                  <a:schemeClr val="accent2"/>
                </a:solidFill>
              </a:rPr>
              <a:t>Ă</a:t>
            </a:r>
            <a:r>
              <a:rPr lang="en-US" sz="2000" b="1" dirty="0">
                <a:solidFill>
                  <a:schemeClr val="accent2"/>
                </a:solidFill>
              </a:rPr>
              <a:t> MODALITATEA DE ABORDARE A TEMEI !</a:t>
            </a:r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en-US" sz="2000" dirty="0" smtClean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en-US" sz="2000" dirty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en-US" sz="2000" dirty="0" smtClean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en-GB" sz="2000" dirty="0" smtClean="0"/>
          </a:p>
        </p:txBody>
      </p:sp>
      <p:pic>
        <p:nvPicPr>
          <p:cNvPr id="59395" name="Picture 4" descr="Sigla MEN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396" name="Picture 6" descr="drap_cmy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4"/>
          <p:cNvSpPr txBox="1">
            <a:spLocks noChangeArrowheads="1"/>
          </p:cNvSpPr>
          <p:nvPr/>
        </p:nvSpPr>
        <p:spPr bwMode="auto">
          <a:xfrm>
            <a:off x="457200" y="6096000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60418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19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0" name="Rectangle 5"/>
          <p:cNvSpPr>
            <a:spLocks noChangeArrowheads="1"/>
          </p:cNvSpPr>
          <p:nvPr/>
        </p:nvSpPr>
        <p:spPr bwMode="auto">
          <a:xfrm>
            <a:off x="1219200" y="1295400"/>
            <a:ext cx="6400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>
                <a:solidFill>
                  <a:schemeClr val="accent2"/>
                </a:solidFill>
                <a:latin typeface="Franklin Gothic Book"/>
              </a:rPr>
              <a:t>Nou ! Terminologie Orizont 2020</a:t>
            </a:r>
            <a:endParaRPr lang="en-GB" sz="2800">
              <a:solidFill>
                <a:schemeClr val="accent2"/>
              </a:solidFill>
              <a:latin typeface="Franklin Gothic Book"/>
            </a:endParaRPr>
          </a:p>
        </p:txBody>
      </p:sp>
      <p:sp>
        <p:nvSpPr>
          <p:cNvPr id="60421" name="Rectangle 6"/>
          <p:cNvSpPr>
            <a:spLocks noChangeArrowheads="1"/>
          </p:cNvSpPr>
          <p:nvPr/>
        </p:nvSpPr>
        <p:spPr bwMode="auto">
          <a:xfrm>
            <a:off x="1143000" y="2514600"/>
            <a:ext cx="7696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endParaRPr lang="ro-RO" altLang="en-US" sz="2400">
              <a:latin typeface="Franklin Gothic Book"/>
            </a:endParaRPr>
          </a:p>
        </p:txBody>
      </p:sp>
      <p:sp>
        <p:nvSpPr>
          <p:cNvPr id="60422" name="Rectangle 8"/>
          <p:cNvSpPr>
            <a:spLocks noChangeArrowheads="1"/>
          </p:cNvSpPr>
          <p:nvPr/>
        </p:nvSpPr>
        <p:spPr bwMode="auto">
          <a:xfrm>
            <a:off x="1143000" y="2133600"/>
            <a:ext cx="7467600" cy="3616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1"/>
              <a:t>Tipuri de proiecte</a:t>
            </a:r>
          </a:p>
          <a:p>
            <a:endParaRPr lang="en-GB" b="1"/>
          </a:p>
          <a:p>
            <a:r>
              <a:rPr lang="en-GB" altLang="en-US" b="1"/>
              <a:t>Research and innovation action </a:t>
            </a:r>
            <a:r>
              <a:rPr lang="en-GB" altLang="en-US"/>
              <a:t>( PC7: proiecte </a:t>
            </a:r>
            <a:r>
              <a:rPr lang="ro-RO" altLang="en-US"/>
              <a:t>î</a:t>
            </a:r>
            <a:r>
              <a:rPr lang="en-GB" altLang="en-US"/>
              <a:t>n colaborare)</a:t>
            </a:r>
          </a:p>
          <a:p>
            <a:r>
              <a:rPr lang="en-GB" altLang="en-US" b="1"/>
              <a:t>SME instrument </a:t>
            </a:r>
            <a:endParaRPr lang="ro-RO" altLang="en-US" b="1"/>
          </a:p>
          <a:p>
            <a:r>
              <a:rPr lang="ro-RO" altLang="en-US" b="1"/>
              <a:t>-</a:t>
            </a:r>
            <a:r>
              <a:rPr lang="en-GB" altLang="en-US"/>
              <a:t>diferite tipuri de sprijin financiar strict individualizate pentru IMM-uri</a:t>
            </a:r>
          </a:p>
          <a:p>
            <a:r>
              <a:rPr lang="en-GB" altLang="en-US" b="1"/>
              <a:t>Financial instrument </a:t>
            </a:r>
          </a:p>
          <a:p>
            <a:r>
              <a:rPr lang="en-GB" altLang="en-US" b="1"/>
              <a:t>Innovation action </a:t>
            </a:r>
          </a:p>
          <a:p>
            <a:r>
              <a:rPr lang="en-GB" altLang="en-US" b="1"/>
              <a:t>ERA NET  Cofund </a:t>
            </a:r>
          </a:p>
          <a:p>
            <a:r>
              <a:rPr lang="en-GB" altLang="en-US" b="1"/>
              <a:t>Coordination action -Public procurement of innovative solutions</a:t>
            </a:r>
          </a:p>
          <a:p>
            <a:r>
              <a:rPr lang="en-GB" altLang="en-US" b="1"/>
              <a:t>Coordination action-Support to pre-comercial procurement </a:t>
            </a:r>
          </a:p>
          <a:p>
            <a:r>
              <a:rPr lang="en-GB" altLang="en-US" b="1"/>
              <a:t>Fast track to innovation pilot scheme </a:t>
            </a:r>
          </a:p>
          <a:p>
            <a:pPr>
              <a:spcBef>
                <a:spcPct val="50000"/>
              </a:spcBef>
              <a:buFont typeface="Arial" charset="0"/>
              <a:buNone/>
            </a:pPr>
            <a:endParaRPr lang="en-GB" altLang="en-US" sz="2200" b="1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457200" y="990600"/>
            <a:ext cx="8686800" cy="838200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o-RO" sz="3200" cap="none" smtClean="0">
                <a:solidFill>
                  <a:schemeClr val="accent2"/>
                </a:solidFill>
                <a:effectLst/>
              </a:rPr>
              <a:t> Tipuri de acțiuni – instrument de finanțare</a:t>
            </a:r>
            <a:endParaRPr lang="en-US" sz="3200" cap="none" smtClean="0">
              <a:effectLst/>
            </a:endParaRPr>
          </a:p>
        </p:txBody>
      </p:sp>
      <p:sp>
        <p:nvSpPr>
          <p:cNvPr id="46082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50988"/>
            <a:ext cx="8686800" cy="4297362"/>
          </a:xfrm>
        </p:spPr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endParaRPr lang="en-GB" sz="2000" dirty="0" smtClean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en-US" sz="2000" dirty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en-US" sz="2000" dirty="0" smtClean="0"/>
          </a:p>
          <a:p>
            <a:pPr marL="0" indent="0" eaLnBrk="1" hangingPunct="1">
              <a:lnSpc>
                <a:spcPct val="80000"/>
              </a:lnSpc>
              <a:buFont typeface="Wingdings 2" pitchFamily="18" charset="2"/>
              <a:buNone/>
              <a:defRPr/>
            </a:pPr>
            <a:endParaRPr lang="en-GB" sz="2000" dirty="0" smtClean="0"/>
          </a:p>
        </p:txBody>
      </p:sp>
      <p:pic>
        <p:nvPicPr>
          <p:cNvPr id="62467" name="Picture 4" descr="Sigla MEN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68" name="Picture 6" descr="drap_cmy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838200" y="1828800"/>
          <a:ext cx="7467600" cy="5051425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3733800"/>
                <a:gridCol w="3733800"/>
              </a:tblGrid>
              <a:tr h="985173">
                <a:tc>
                  <a:txBody>
                    <a:bodyPr/>
                    <a:lstStyle/>
                    <a:p>
                      <a:r>
                        <a:rPr lang="ro-RO" dirty="0" smtClean="0"/>
                        <a:t>Tipul de</a:t>
                      </a:r>
                      <a:r>
                        <a:rPr lang="ro-RO" baseline="0" dirty="0" smtClean="0"/>
                        <a:t> instrument /acțiune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Condiții</a:t>
                      </a:r>
                      <a:r>
                        <a:rPr lang="ro-RO" baseline="0" dirty="0" smtClean="0"/>
                        <a:t> referitoare la consorțiu/aplicant – minim </a:t>
                      </a:r>
                      <a:endParaRPr lang="en-US" dirty="0"/>
                    </a:p>
                  </a:txBody>
                  <a:tcPr/>
                </a:tc>
              </a:tr>
              <a:tr h="1223163">
                <a:tc>
                  <a:txBody>
                    <a:bodyPr/>
                    <a:lstStyle/>
                    <a:p>
                      <a:r>
                        <a:rPr lang="ro-RO" dirty="0" smtClean="0"/>
                        <a:t>Acțiune</a:t>
                      </a:r>
                      <a:r>
                        <a:rPr lang="ro-RO" baseline="0" dirty="0" smtClean="0"/>
                        <a:t> de cercetare și inovare (RIA) si Acțiuni de inovare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3 parteneri din 3 țări</a:t>
                      </a:r>
                      <a:r>
                        <a:rPr lang="ro-RO" baseline="0" dirty="0" smtClean="0"/>
                        <a:t> diferite UE si/sau Asociate, independente una de cealaltă </a:t>
                      </a:r>
                      <a:endParaRPr lang="en-US" dirty="0"/>
                    </a:p>
                  </a:txBody>
                  <a:tcPr/>
                </a:tc>
              </a:tr>
              <a:tr h="827546">
                <a:tc>
                  <a:txBody>
                    <a:bodyPr/>
                    <a:lstStyle/>
                    <a:p>
                      <a:r>
                        <a:rPr lang="ro-RO" dirty="0" smtClean="0"/>
                        <a:t>Acțiune de coordonare</a:t>
                      </a:r>
                      <a:r>
                        <a:rPr lang="ro-RO" baseline="0" dirty="0" smtClean="0"/>
                        <a:t> și suport(CSA)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1 partener din țări</a:t>
                      </a:r>
                      <a:r>
                        <a:rPr lang="ro-RO" baseline="0" dirty="0" smtClean="0"/>
                        <a:t> UE sau Asociate </a:t>
                      </a:r>
                      <a:endParaRPr lang="en-US" dirty="0"/>
                    </a:p>
                  </a:txBody>
                  <a:tcPr/>
                </a:tc>
              </a:tr>
              <a:tr h="827546">
                <a:tc>
                  <a:txBody>
                    <a:bodyPr/>
                    <a:lstStyle/>
                    <a:p>
                      <a:r>
                        <a:rPr lang="ro-RO" dirty="0" smtClean="0"/>
                        <a:t>Instrumentul</a:t>
                      </a:r>
                      <a:r>
                        <a:rPr lang="ro-RO" baseline="0" dirty="0" smtClean="0"/>
                        <a:t> pentru IMM-uri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1 IMM din țări</a:t>
                      </a:r>
                      <a:r>
                        <a:rPr lang="ro-RO" baseline="0" dirty="0" smtClean="0"/>
                        <a:t> UE sau Asociate </a:t>
                      </a:r>
                      <a:endParaRPr lang="en-US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1182209">
                <a:tc>
                  <a:txBody>
                    <a:bodyPr/>
                    <a:lstStyle/>
                    <a:p>
                      <a:r>
                        <a:rPr lang="ro-RO" dirty="0" smtClean="0"/>
                        <a:t>Acțiuni</a:t>
                      </a:r>
                      <a:r>
                        <a:rPr lang="ro-RO" baseline="0" dirty="0" smtClean="0"/>
                        <a:t> de cofinanțare PCP  (precommercial procurement)/achiziții publice de soluții inovative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dirty="0" smtClean="0"/>
                        <a:t>Mi</a:t>
                      </a:r>
                      <a:r>
                        <a:rPr lang="ro-RO" baseline="0" dirty="0" smtClean="0"/>
                        <a:t>nim 3 parteneri, </a:t>
                      </a:r>
                      <a:endParaRPr lang="en-US" dirty="0" smtClean="0"/>
                    </a:p>
                    <a:p>
                      <a:r>
                        <a:rPr lang="ro-RO" dirty="0" smtClean="0"/>
                        <a:t>minim 2 achizitori publici,</a:t>
                      </a:r>
                      <a:r>
                        <a:rPr lang="ro-RO" baseline="0" dirty="0" smtClean="0"/>
                        <a:t> din </a:t>
                      </a:r>
                      <a:r>
                        <a:rPr lang="ro-RO" dirty="0" smtClean="0"/>
                        <a:t>țări</a:t>
                      </a:r>
                      <a:r>
                        <a:rPr lang="ro-RO" baseline="0" dirty="0" smtClean="0"/>
                        <a:t> UE sau Asociate 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4572000" y="3048000"/>
            <a:ext cx="4343400" cy="1362075"/>
          </a:xfrm>
          <a:noFill/>
        </p:spPr>
        <p:txBody>
          <a:bodyPr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o-RO" sz="2800" b="1" cap="none" smtClean="0">
                <a:solidFill>
                  <a:srgbClr val="003300"/>
                </a:solidFill>
                <a:effectLst/>
              </a:rPr>
              <a:t>MI-AM ALES PROGRAMUL, CUM APLIC?</a:t>
            </a:r>
            <a:endParaRPr lang="en-US" sz="2800" b="1" cap="none" smtClean="0">
              <a:solidFill>
                <a:srgbClr val="003300"/>
              </a:solidFill>
              <a:effectLst/>
            </a:endParaRPr>
          </a:p>
        </p:txBody>
      </p:sp>
      <p:sp>
        <p:nvSpPr>
          <p:cNvPr id="63490" name="Picture Placeholder 2"/>
          <p:cNvSpPr txBox="1">
            <a:spLocks/>
          </p:cNvSpPr>
          <p:nvPr/>
        </p:nvSpPr>
        <p:spPr bwMode="auto">
          <a:xfrm>
            <a:off x="6934200" y="5486400"/>
            <a:ext cx="2133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63491" name="Picture 6" descr="drap_cmy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2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0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 idx="4294967295"/>
            <p:custDataLst>
              <p:tags r:id="rId2"/>
            </p:custDataLst>
          </p:nvPr>
        </p:nvSpPr>
        <p:spPr bwMode="auto">
          <a:xfrm>
            <a:off x="457200" y="758825"/>
            <a:ext cx="8686800" cy="8382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>
              <a:defRPr/>
            </a:pPr>
            <a:r>
              <a:rPr lang="en-GB" sz="3200" cap="none" dirty="0" smtClean="0">
                <a:effectLst/>
              </a:rPr>
              <a:t/>
            </a:r>
            <a:br>
              <a:rPr lang="en-GB" sz="3200" cap="none" dirty="0" smtClean="0">
                <a:effectLst/>
              </a:rPr>
            </a:br>
            <a:r>
              <a:rPr lang="ro-RO" sz="3200" cap="none" dirty="0" smtClean="0">
                <a:solidFill>
                  <a:schemeClr val="accent2"/>
                </a:solidFill>
                <a:effectLst/>
              </a:rPr>
              <a:t>Să aplicăm la prima competiție</a:t>
            </a:r>
            <a:r>
              <a:rPr lang="ro-RO" sz="3200" cap="none" dirty="0" smtClean="0">
                <a:effectLst/>
              </a:rPr>
              <a:t> .....</a:t>
            </a:r>
            <a:endParaRPr lang="en-US" sz="3200" cap="none" dirty="0" smtClean="0">
              <a:effectLst/>
            </a:endParaRPr>
          </a:p>
        </p:txBody>
      </p:sp>
      <p:sp>
        <p:nvSpPr>
          <p:cNvPr id="64514" name="Content Placeholder 4"/>
          <p:cNvSpPr>
            <a:spLocks noGrp="1"/>
          </p:cNvSpPr>
          <p:nvPr>
            <p:ph idx="4294967295"/>
            <p:custDataLst>
              <p:tags r:id="rId3"/>
            </p:custDataLst>
          </p:nvPr>
        </p:nvSpPr>
        <p:spPr>
          <a:xfrm>
            <a:off x="304800" y="1371600"/>
            <a:ext cx="8686800" cy="4297363"/>
          </a:xfrm>
        </p:spPr>
        <p:txBody>
          <a:bodyPr/>
          <a:lstStyle/>
          <a:p>
            <a:pPr marL="0" indent="0" eaLnBrk="1" hangingPunct="1">
              <a:buFont typeface="Wingdings 2" pitchFamily="18" charset="2"/>
              <a:buNone/>
            </a:pPr>
            <a:endParaRPr lang="en-GB" altLang="en-US" sz="2000" smtClean="0"/>
          </a:p>
          <a:p>
            <a:pPr marL="0" indent="0" eaLnBrk="1" hangingPunct="1">
              <a:buFont typeface="Wingdings 2" pitchFamily="18" charset="2"/>
              <a:buNone/>
            </a:pPr>
            <a:endParaRPr lang="en-GB" altLang="en-US" sz="2000" smtClean="0"/>
          </a:p>
          <a:p>
            <a:pPr marL="0" indent="0" eaLnBrk="1" hangingPunct="1">
              <a:buFont typeface="Wingdings 2" pitchFamily="18" charset="2"/>
              <a:buNone/>
            </a:pPr>
            <a:r>
              <a:rPr lang="ro-RO" altLang="en-US" sz="2000" smtClean="0"/>
              <a:t>Tema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o-RO" altLang="en-US" sz="2000" smtClean="0"/>
              <a:t>Parteneri 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o-RO" altLang="en-US" sz="2000" smtClean="0"/>
              <a:t>Buget ( costuri directe și indirecte)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o-RO" altLang="en-US" sz="2000" smtClean="0"/>
              <a:t>Criterii de evaluare </a:t>
            </a:r>
          </a:p>
          <a:p>
            <a:pPr marL="0" indent="0" eaLnBrk="1" hangingPunct="1">
              <a:buFont typeface="Wingdings 2" pitchFamily="18" charset="2"/>
              <a:buNone/>
            </a:pPr>
            <a:r>
              <a:rPr lang="ro-RO" altLang="en-US" sz="2000" smtClean="0"/>
              <a:t>Deadline pentru depunerea aplicației ( I sau II etape)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ro-RO" altLang="en-US" sz="2000" smtClean="0"/>
          </a:p>
          <a:p>
            <a:pPr marL="0" indent="0" eaLnBrk="1" hangingPunct="1">
              <a:buFont typeface="Wingdings 2" pitchFamily="18" charset="2"/>
              <a:buNone/>
            </a:pPr>
            <a:endParaRPr lang="ro-RO" altLang="en-US" sz="2000" smtClean="0"/>
          </a:p>
          <a:p>
            <a:pPr marL="0" indent="0" eaLnBrk="1" hangingPunct="1">
              <a:buFont typeface="Wingdings 2" pitchFamily="18" charset="2"/>
              <a:buNone/>
            </a:pPr>
            <a:endParaRPr lang="en-US" altLang="en-US" sz="2000" smtClean="0"/>
          </a:p>
        </p:txBody>
      </p:sp>
      <p:sp>
        <p:nvSpPr>
          <p:cNvPr id="3" name="Rectangle 2"/>
          <p:cNvSpPr/>
          <p:nvPr/>
        </p:nvSpPr>
        <p:spPr>
          <a:xfrm rot="10800000" flipV="1">
            <a:off x="1524000" y="6082099"/>
            <a:ext cx="71628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Reteaua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 NCP  </a:t>
            </a:r>
            <a:r>
              <a:rPr lang="en-US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Orizont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 2020 – </a:t>
            </a:r>
            <a:r>
              <a:rPr lang="en-US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intotdeauna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  </a:t>
            </a:r>
            <a:r>
              <a:rPr lang="en-US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alaturi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 de </a:t>
            </a:r>
            <a:r>
              <a:rPr lang="en-US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dumneavoastra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  <a:cs typeface="+mn-cs"/>
              </a:rPr>
              <a:t> ! </a:t>
            </a:r>
          </a:p>
        </p:txBody>
      </p:sp>
      <p:pic>
        <p:nvPicPr>
          <p:cNvPr id="64516" name="Picture 6" descr="drap_cmyk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4517" name="Picture 4" descr="Sigla MEN2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371600" y="0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457200" y="990600"/>
            <a:ext cx="8686800" cy="838200"/>
          </a:xfrm>
          <a:noFill/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o-RO" sz="3200" cap="none" smtClean="0">
                <a:solidFill>
                  <a:schemeClr val="accent2"/>
                </a:solidFill>
                <a:effectLst/>
              </a:rPr>
              <a:t>Erori frecvente </a:t>
            </a:r>
            <a:r>
              <a:rPr lang="ro-RO" sz="3200" cap="none" smtClean="0">
                <a:effectLst/>
              </a:rPr>
              <a:t>...</a:t>
            </a:r>
            <a:r>
              <a:rPr lang="ro-RO" sz="3200" cap="none" smtClean="0">
                <a:solidFill>
                  <a:schemeClr val="accent2"/>
                </a:solidFill>
                <a:effectLst/>
              </a:rPr>
              <a:t>cum să le evităm?</a:t>
            </a:r>
            <a:endParaRPr lang="en-US" sz="3200" cap="none" smtClean="0">
              <a:solidFill>
                <a:schemeClr val="accent2"/>
              </a:solidFill>
              <a:effectLst/>
            </a:endParaRPr>
          </a:p>
        </p:txBody>
      </p:sp>
      <p:sp>
        <p:nvSpPr>
          <p:cNvPr id="66562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50988"/>
            <a:ext cx="8686800" cy="4297362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endParaRPr lang="en-GB" sz="2000" smtClean="0"/>
          </a:p>
          <a:p>
            <a:pPr eaLnBrk="1" hangingPunct="1">
              <a:lnSpc>
                <a:spcPct val="80000"/>
              </a:lnSpc>
            </a:pPr>
            <a:endParaRPr lang="en-GB" sz="2000" smtClean="0"/>
          </a:p>
          <a:p>
            <a:pPr eaLnBrk="1" hangingPunct="1">
              <a:lnSpc>
                <a:spcPct val="80000"/>
              </a:lnSpc>
            </a:pPr>
            <a:r>
              <a:rPr lang="ro-RO" sz="2000" b="1" smtClean="0"/>
              <a:t>Temele/topicile sunt multidisciplinare- </a:t>
            </a:r>
            <a:r>
              <a:rPr lang="ro-RO" sz="2000" smtClean="0"/>
              <a:t>nu incercați sa rezolvați totul în proiectul dvs. ! De regulă sunt prevăzute pentru finanțare mai multe proiecte ....citiți cu atenție programul de lucru !</a:t>
            </a:r>
          </a:p>
          <a:p>
            <a:pPr eaLnBrk="1" hangingPunct="1">
              <a:lnSpc>
                <a:spcPct val="80000"/>
              </a:lnSpc>
            </a:pPr>
            <a:r>
              <a:rPr lang="ro-RO" sz="2000" smtClean="0"/>
              <a:t>Propunerile se scriu cu fișa de evaluare in față! </a:t>
            </a:r>
          </a:p>
          <a:p>
            <a:pPr eaLnBrk="1" hangingPunct="1">
              <a:lnSpc>
                <a:spcPct val="80000"/>
              </a:lnSpc>
            </a:pPr>
            <a:r>
              <a:rPr lang="ro-RO" sz="2000" b="1" smtClean="0"/>
              <a:t>Propunerile se depun online</a:t>
            </a:r>
            <a:r>
              <a:rPr lang="ro-RO" sz="2000" smtClean="0"/>
              <a:t>, nu incercați să atașați diverse documente,care nu sunt solicitate in mod expres-sistemul este creat pentru a permite atașarea unui </a:t>
            </a:r>
            <a:r>
              <a:rPr lang="ro-RO" sz="2000" b="1" smtClean="0"/>
              <a:t>singur</a:t>
            </a:r>
            <a:r>
              <a:rPr lang="ro-RO" sz="2000" smtClean="0"/>
              <a:t> document- ultimul pe care il incarcați ! </a:t>
            </a:r>
          </a:p>
          <a:p>
            <a:pPr eaLnBrk="1" hangingPunct="1">
              <a:lnSpc>
                <a:spcPct val="80000"/>
              </a:lnSpc>
            </a:pPr>
            <a:r>
              <a:rPr lang="ro-RO" sz="2000" b="1" smtClean="0"/>
              <a:t>Deadline-ul  este fix- ora 17 a zilei menționate in apel</a:t>
            </a:r>
            <a:r>
              <a:rPr lang="ro-RO" sz="2000" smtClean="0"/>
              <a:t>. Daca depășiți chiar și o secundă, propunerea nu este eligibila! Dacă depuneți in ultimele clipe, din cauza supraincărcării,riscați sa pierdeți deadline-ul:....</a:t>
            </a:r>
          </a:p>
          <a:p>
            <a:pPr eaLnBrk="1" hangingPunct="1">
              <a:lnSpc>
                <a:spcPct val="80000"/>
              </a:lnSpc>
            </a:pPr>
            <a:endParaRPr lang="ro-RO" sz="2000" smtClean="0"/>
          </a:p>
          <a:p>
            <a:pPr eaLnBrk="1" hangingPunct="1">
              <a:lnSpc>
                <a:spcPct val="80000"/>
              </a:lnSpc>
            </a:pPr>
            <a:endParaRPr lang="ro-RO" sz="2000" smtClean="0">
              <a:solidFill>
                <a:srgbClr val="FF0000"/>
              </a:solidFill>
            </a:endParaRPr>
          </a:p>
        </p:txBody>
      </p:sp>
      <p:pic>
        <p:nvPicPr>
          <p:cNvPr id="66563" name="Picture 4" descr="Sigla MEN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0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Picture 6" descr="drap_cmyk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914400" y="5943600"/>
            <a:ext cx="78486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Reteaua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NCP  </a:t>
            </a:r>
            <a:r>
              <a:rPr lang="en-US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Orizont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2020 – </a:t>
            </a:r>
            <a:r>
              <a:rPr lang="en-US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intotdeauna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</a:t>
            </a:r>
            <a:r>
              <a:rPr lang="en-US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alaturi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de </a:t>
            </a:r>
            <a:r>
              <a:rPr lang="en-US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dumneavoastra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 idx="4294967295"/>
          </p:nvPr>
        </p:nvSpPr>
        <p:spPr bwMode="auto">
          <a:xfrm>
            <a:off x="4419600" y="2133600"/>
            <a:ext cx="4495800" cy="2276475"/>
          </a:xfrm>
          <a:noFill/>
        </p:spPr>
        <p:txBody>
          <a:bodyPr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o-RO" sz="2800" b="1" cap="none" smtClean="0">
                <a:solidFill>
                  <a:srgbClr val="003300"/>
                </a:solidFill>
                <a:effectLst/>
              </a:rPr>
              <a:t>AS VREA CA TEMA MEA SĂ FIE ÎN ORIZONT 2020, DAR NU ESTE! </a:t>
            </a:r>
            <a:r>
              <a:rPr lang="en-GB" sz="2800" b="1" cap="none" smtClean="0">
                <a:solidFill>
                  <a:srgbClr val="003300"/>
                </a:solidFill>
                <a:effectLst/>
              </a:rPr>
              <a:t/>
            </a:r>
            <a:br>
              <a:rPr lang="en-GB" sz="2800" b="1" cap="none" smtClean="0">
                <a:solidFill>
                  <a:srgbClr val="003300"/>
                </a:solidFill>
                <a:effectLst/>
              </a:rPr>
            </a:br>
            <a:r>
              <a:rPr lang="ro-RO" sz="2800" b="1" cap="none" smtClean="0">
                <a:solidFill>
                  <a:srgbClr val="003300"/>
                </a:solidFill>
                <a:effectLst/>
              </a:rPr>
              <a:t>CE POT FACE ?</a:t>
            </a:r>
            <a:endParaRPr lang="en-US" sz="2800" b="1" cap="none" smtClean="0">
              <a:solidFill>
                <a:srgbClr val="003300"/>
              </a:solidFill>
              <a:effectLst/>
            </a:endParaRPr>
          </a:p>
        </p:txBody>
      </p:sp>
      <p:sp>
        <p:nvSpPr>
          <p:cNvPr id="67586" name="Picture Placeholder 2"/>
          <p:cNvSpPr txBox="1">
            <a:spLocks/>
          </p:cNvSpPr>
          <p:nvPr/>
        </p:nvSpPr>
        <p:spPr bwMode="auto">
          <a:xfrm>
            <a:off x="6934200" y="5486400"/>
            <a:ext cx="21336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  <p:pic>
        <p:nvPicPr>
          <p:cNvPr id="67587" name="Picture 6" descr="drap_cmyk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88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0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4"/>
          <p:cNvSpPr txBox="1">
            <a:spLocks noChangeArrowheads="1"/>
          </p:cNvSpPr>
          <p:nvPr/>
        </p:nvSpPr>
        <p:spPr bwMode="auto">
          <a:xfrm>
            <a:off x="457200" y="6096000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68610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8611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2" name="Rectangle 5"/>
          <p:cNvSpPr>
            <a:spLocks noChangeArrowheads="1"/>
          </p:cNvSpPr>
          <p:nvPr/>
        </p:nvSpPr>
        <p:spPr bwMode="auto">
          <a:xfrm>
            <a:off x="1143000" y="2514600"/>
            <a:ext cx="7696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endParaRPr lang="ro-RO" altLang="en-US" sz="2400">
              <a:latin typeface="Franklin Gothic Book"/>
            </a:endParaRPr>
          </a:p>
        </p:txBody>
      </p:sp>
      <p:sp>
        <p:nvSpPr>
          <p:cNvPr id="68613" name="Rectangle 6"/>
          <p:cNvSpPr>
            <a:spLocks noChangeArrowheads="1"/>
          </p:cNvSpPr>
          <p:nvPr/>
        </p:nvSpPr>
        <p:spPr bwMode="auto">
          <a:xfrm>
            <a:off x="4572000" y="2057400"/>
            <a:ext cx="4038600" cy="435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en-US" sz="2000">
              <a:latin typeface="Franklin Gothic Book"/>
            </a:endParaRPr>
          </a:p>
          <a:p>
            <a:r>
              <a:rPr lang="en-US" sz="2000">
                <a:latin typeface="Franklin Gothic Book"/>
              </a:rPr>
              <a:t>Grupul consultativ de exper</a:t>
            </a:r>
            <a:r>
              <a:rPr lang="ro-RO" sz="2000">
                <a:latin typeface="Franklin Gothic Book"/>
              </a:rPr>
              <a:t>ț</a:t>
            </a:r>
            <a:r>
              <a:rPr lang="en-US" sz="2000">
                <a:latin typeface="Franklin Gothic Book"/>
              </a:rPr>
              <a:t>i al Comisiei Europene</a:t>
            </a:r>
          </a:p>
          <a:p>
            <a:endParaRPr lang="en-US" sz="2000">
              <a:latin typeface="Franklin Gothic Book"/>
            </a:endParaRPr>
          </a:p>
          <a:p>
            <a:r>
              <a:rPr lang="en-US" sz="2000">
                <a:latin typeface="Franklin Gothic Book"/>
              </a:rPr>
              <a:t>Comitetul de Program </a:t>
            </a:r>
          </a:p>
          <a:p>
            <a:endParaRPr lang="en-US" sz="2000">
              <a:latin typeface="Franklin Gothic Book"/>
            </a:endParaRPr>
          </a:p>
          <a:p>
            <a:r>
              <a:rPr lang="en-US" sz="2000">
                <a:latin typeface="Franklin Gothic Book"/>
              </a:rPr>
              <a:t>Platformele Tehnologice Europene</a:t>
            </a:r>
          </a:p>
          <a:p>
            <a:endParaRPr lang="en-US" sz="2000">
              <a:latin typeface="Franklin Gothic Book"/>
            </a:endParaRPr>
          </a:p>
          <a:p>
            <a:r>
              <a:rPr lang="en-US" sz="2000">
                <a:latin typeface="Franklin Gothic Book"/>
              </a:rPr>
              <a:t>Ini</a:t>
            </a:r>
            <a:r>
              <a:rPr lang="ro-RO" sz="2000">
                <a:latin typeface="Franklin Gothic Book"/>
              </a:rPr>
              <a:t>ț</a:t>
            </a:r>
            <a:r>
              <a:rPr lang="en-US" sz="2000">
                <a:latin typeface="Franklin Gothic Book"/>
              </a:rPr>
              <a:t>iative de Programare  Comun</a:t>
            </a:r>
            <a:r>
              <a:rPr lang="ro-RO" sz="2000">
                <a:latin typeface="Franklin Gothic Book"/>
              </a:rPr>
              <a:t>ă</a:t>
            </a:r>
            <a:endParaRPr lang="en-GB" sz="2000">
              <a:latin typeface="Franklin Gothic Book"/>
            </a:endParaRPr>
          </a:p>
          <a:p>
            <a:endParaRPr lang="en-US" sz="2000">
              <a:latin typeface="Franklin Gothic Book"/>
            </a:endParaRPr>
          </a:p>
          <a:p>
            <a:r>
              <a:rPr lang="en-US" sz="2000">
                <a:latin typeface="Franklin Gothic Book"/>
              </a:rPr>
              <a:t>Parteneriatele Europene pentru Inovare </a:t>
            </a:r>
          </a:p>
          <a:p>
            <a:pPr algn="just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endParaRPr lang="en-US" altLang="en-US" sz="2000">
              <a:latin typeface="Franklin Gothic Book"/>
            </a:endParaRPr>
          </a:p>
        </p:txBody>
      </p:sp>
      <p:pic>
        <p:nvPicPr>
          <p:cNvPr id="68614" name="Content Placeholder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0" y="1895475"/>
            <a:ext cx="3670300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5" name="Rectangle 8"/>
          <p:cNvSpPr>
            <a:spLocks noChangeArrowheads="1"/>
          </p:cNvSpPr>
          <p:nvPr/>
        </p:nvSpPr>
        <p:spPr bwMode="auto">
          <a:xfrm>
            <a:off x="1676400" y="1247775"/>
            <a:ext cx="72707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>
                <a:solidFill>
                  <a:schemeClr val="accent2"/>
                </a:solidFill>
                <a:latin typeface="Franklin Gothic Book"/>
              </a:rPr>
              <a:t>Cine influen</a:t>
            </a:r>
            <a:r>
              <a:rPr lang="ro-RO" sz="2800">
                <a:solidFill>
                  <a:schemeClr val="accent2"/>
                </a:solidFill>
                <a:latin typeface="Franklin Gothic Book"/>
              </a:rPr>
              <a:t>ț</a:t>
            </a:r>
            <a:r>
              <a:rPr lang="en-US" sz="2800">
                <a:solidFill>
                  <a:schemeClr val="accent2"/>
                </a:solidFill>
                <a:latin typeface="Franklin Gothic Book"/>
              </a:rPr>
              <a:t>eaz</a:t>
            </a:r>
            <a:r>
              <a:rPr lang="ro-RO" sz="2800">
                <a:solidFill>
                  <a:schemeClr val="accent2"/>
                </a:solidFill>
                <a:latin typeface="Franklin Gothic Book"/>
              </a:rPr>
              <a:t>ă</a:t>
            </a:r>
            <a:r>
              <a:rPr lang="en-US" sz="2800">
                <a:solidFill>
                  <a:schemeClr val="accent2"/>
                </a:solidFill>
                <a:latin typeface="Franklin Gothic Book"/>
              </a:rPr>
              <a:t> tematica ORIZONT 2020 ?</a:t>
            </a:r>
            <a:endParaRPr lang="en-GB" sz="2800">
              <a:solidFill>
                <a:schemeClr val="accent2"/>
              </a:solidFill>
              <a:latin typeface="Franklin Gothic Boo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4"/>
          <p:cNvSpPr txBox="1">
            <a:spLocks noChangeArrowheads="1"/>
          </p:cNvSpPr>
          <p:nvPr/>
        </p:nvSpPr>
        <p:spPr bwMode="auto">
          <a:xfrm>
            <a:off x="457200" y="6096000"/>
            <a:ext cx="82296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GB" sz="1200">
              <a:latin typeface="Franklin Gothic Book"/>
            </a:endParaRPr>
          </a:p>
        </p:txBody>
      </p:sp>
      <p:pic>
        <p:nvPicPr>
          <p:cNvPr id="70658" name="Picture 4" descr="Sigla MEN2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0" y="103188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59" name="Picture 6" descr="drap_cmyk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5240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660" name="Rectangle 5"/>
          <p:cNvSpPr>
            <a:spLocks noChangeArrowheads="1"/>
          </p:cNvSpPr>
          <p:nvPr/>
        </p:nvSpPr>
        <p:spPr bwMode="auto">
          <a:xfrm>
            <a:off x="1143000" y="2514600"/>
            <a:ext cx="7696200" cy="420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endParaRPr lang="ro-RO" altLang="en-US" sz="2400">
              <a:latin typeface="Franklin Gothic Book"/>
            </a:endParaRPr>
          </a:p>
        </p:txBody>
      </p:sp>
      <p:sp>
        <p:nvSpPr>
          <p:cNvPr id="70661" name="Rectangle 6"/>
          <p:cNvSpPr>
            <a:spLocks noChangeArrowheads="1"/>
          </p:cNvSpPr>
          <p:nvPr/>
        </p:nvSpPr>
        <p:spPr bwMode="auto">
          <a:xfrm>
            <a:off x="152400" y="1889125"/>
            <a:ext cx="4038600" cy="501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 altLang="en-US" sz="2000">
              <a:latin typeface="Franklin Gothic Book"/>
            </a:endParaRPr>
          </a:p>
          <a:p>
            <a:r>
              <a:rPr lang="en-US" sz="2000">
                <a:latin typeface="Franklin Gothic Book"/>
              </a:rPr>
              <a:t>15 grupuri </a:t>
            </a:r>
          </a:p>
          <a:p>
            <a:endParaRPr lang="en-US" sz="2000">
              <a:latin typeface="Franklin Gothic Book"/>
            </a:endParaRPr>
          </a:p>
          <a:p>
            <a:pPr lvl="1"/>
            <a:r>
              <a:rPr lang="en-US" sz="2000" b="1">
                <a:latin typeface="Franklin Gothic Book"/>
              </a:rPr>
              <a:t>3 reprezentan</a:t>
            </a:r>
            <a:r>
              <a:rPr lang="ro-RO" sz="2000" b="1">
                <a:latin typeface="Franklin Gothic Book"/>
              </a:rPr>
              <a:t>ț</a:t>
            </a:r>
            <a:r>
              <a:rPr lang="en-US" sz="2000" b="1">
                <a:latin typeface="Franklin Gothic Book"/>
              </a:rPr>
              <a:t>i rom</a:t>
            </a:r>
            <a:r>
              <a:rPr lang="ro-RO" sz="2000" b="1">
                <a:latin typeface="Franklin Gothic Book"/>
              </a:rPr>
              <a:t>â</a:t>
            </a:r>
            <a:r>
              <a:rPr lang="en-US" sz="2000" b="1">
                <a:latin typeface="Franklin Gothic Book"/>
              </a:rPr>
              <a:t>ni</a:t>
            </a:r>
          </a:p>
          <a:p>
            <a:pPr lvl="1"/>
            <a:endParaRPr lang="en-US" sz="2000" b="1">
              <a:latin typeface="Franklin Gothic Book"/>
            </a:endParaRPr>
          </a:p>
          <a:p>
            <a:pPr lvl="1"/>
            <a:r>
              <a:rPr lang="en-US" sz="2000">
                <a:latin typeface="Franklin Gothic Book"/>
              </a:rPr>
              <a:t>S</a:t>
            </a:r>
            <a:r>
              <a:rPr lang="ro-RO" sz="2000">
                <a:latin typeface="Franklin Gothic Book"/>
              </a:rPr>
              <a:t>ă</a:t>
            </a:r>
            <a:r>
              <a:rPr lang="en-US" sz="2000">
                <a:latin typeface="Franklin Gothic Book"/>
              </a:rPr>
              <a:t>n</a:t>
            </a:r>
            <a:r>
              <a:rPr lang="ro-RO" sz="2000">
                <a:latin typeface="Franklin Gothic Book"/>
              </a:rPr>
              <a:t>ă</a:t>
            </a:r>
            <a:r>
              <a:rPr lang="en-US" sz="2000">
                <a:latin typeface="Franklin Gothic Book"/>
              </a:rPr>
              <a:t>tate </a:t>
            </a:r>
            <a:r>
              <a:rPr lang="en-US" sz="2000"/>
              <a:t>–</a:t>
            </a:r>
            <a:r>
              <a:rPr lang="en-US" sz="2000">
                <a:latin typeface="Franklin Gothic Book"/>
              </a:rPr>
              <a:t> prof.univ.dr. Adrian SAFTOIU, rector UMF Craiova.</a:t>
            </a:r>
          </a:p>
          <a:p>
            <a:pPr lvl="1"/>
            <a:endParaRPr lang="en-US" sz="2000">
              <a:latin typeface="Franklin Gothic Book"/>
            </a:endParaRPr>
          </a:p>
          <a:p>
            <a:pPr lvl="1"/>
            <a:r>
              <a:rPr lang="en-US" sz="2000">
                <a:latin typeface="Franklin Gothic Book"/>
              </a:rPr>
              <a:t>Infrastructuri europene de cercetare</a:t>
            </a:r>
            <a:r>
              <a:rPr lang="en-US" sz="2000"/>
              <a:t>–</a:t>
            </a:r>
            <a:r>
              <a:rPr lang="en-US" sz="2000">
                <a:latin typeface="Franklin Gothic Book"/>
              </a:rPr>
              <a:t>prof.univ.dr. Anton ANTON</a:t>
            </a:r>
          </a:p>
          <a:p>
            <a:pPr lvl="1"/>
            <a:endParaRPr lang="en-US" sz="2000">
              <a:latin typeface="Franklin Gothic Book"/>
            </a:endParaRPr>
          </a:p>
          <a:p>
            <a:pPr lvl="1"/>
            <a:r>
              <a:rPr lang="en-US" sz="2000">
                <a:latin typeface="Franklin Gothic Book"/>
              </a:rPr>
              <a:t>Securitate alimentar</a:t>
            </a:r>
            <a:r>
              <a:rPr lang="ro-RO" sz="2000">
                <a:latin typeface="Franklin Gothic Book"/>
              </a:rPr>
              <a:t>ă</a:t>
            </a:r>
            <a:r>
              <a:rPr lang="en-US" sz="2000">
                <a:latin typeface="Franklin Gothic Book"/>
              </a:rPr>
              <a:t>- prof.univ. dr. Maria PELE </a:t>
            </a:r>
            <a:r>
              <a:rPr lang="en-US" sz="2000"/>
              <a:t>–</a:t>
            </a:r>
            <a:r>
              <a:rPr lang="en-US" sz="2000">
                <a:latin typeface="Franklin Gothic Book"/>
              </a:rPr>
              <a:t> USAMV Bucuresti.</a:t>
            </a:r>
          </a:p>
          <a:p>
            <a:pPr lvl="1"/>
            <a:endParaRPr lang="en-US" sz="2000">
              <a:latin typeface="Franklin Gothic Book"/>
            </a:endParaRPr>
          </a:p>
        </p:txBody>
      </p:sp>
      <p:sp>
        <p:nvSpPr>
          <p:cNvPr id="70662" name="Rectangle 8"/>
          <p:cNvSpPr>
            <a:spLocks noChangeArrowheads="1"/>
          </p:cNvSpPr>
          <p:nvPr/>
        </p:nvSpPr>
        <p:spPr bwMode="auto">
          <a:xfrm>
            <a:off x="304800" y="1143000"/>
            <a:ext cx="86423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chemeClr val="accent2"/>
                </a:solidFill>
              </a:rPr>
              <a:t>Grupurile consultative de exper</a:t>
            </a:r>
            <a:r>
              <a:rPr lang="ro-RO" sz="2400">
                <a:solidFill>
                  <a:schemeClr val="accent2"/>
                </a:solidFill>
              </a:rPr>
              <a:t>ț</a:t>
            </a:r>
            <a:r>
              <a:rPr lang="en-US" sz="2400">
                <a:solidFill>
                  <a:schemeClr val="accent2"/>
                </a:solidFill>
              </a:rPr>
              <a:t>i </a:t>
            </a:r>
          </a:p>
          <a:p>
            <a:r>
              <a:rPr lang="en-US" sz="2400">
                <a:solidFill>
                  <a:schemeClr val="accent2"/>
                </a:solidFill>
              </a:rPr>
              <a:t>ale Comisiei Europene</a:t>
            </a:r>
          </a:p>
        </p:txBody>
      </p:sp>
      <p:pic>
        <p:nvPicPr>
          <p:cNvPr id="70663" name="Picture 3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16538" y="0"/>
            <a:ext cx="3827462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 idx="4294967295"/>
            <p:custDataLst>
              <p:tags r:id="rId2"/>
            </p:custDataLst>
          </p:nvPr>
        </p:nvSpPr>
        <p:spPr bwMode="auto">
          <a:xfrm>
            <a:off x="381000" y="990600"/>
            <a:ext cx="8610600" cy="83820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  <a:normAutofit fontScale="90000"/>
          </a:bodyPr>
          <a:lstStyle/>
          <a:p>
            <a:pPr>
              <a:defRPr/>
            </a:pPr>
            <a:r>
              <a:rPr lang="en-US" sz="3200" cap="none" dirty="0" smtClean="0">
                <a:effectLst/>
              </a:rPr>
              <a:t/>
            </a:r>
            <a:br>
              <a:rPr lang="en-US" sz="3200" cap="none" dirty="0" smtClean="0">
                <a:effectLst/>
              </a:rPr>
            </a:br>
            <a:r>
              <a:rPr lang="en-US" sz="3200" cap="none" dirty="0">
                <a:effectLst/>
              </a:rPr>
              <a:t/>
            </a:r>
            <a:br>
              <a:rPr lang="en-US" sz="3200" cap="none" dirty="0">
                <a:effectLst/>
              </a:rPr>
            </a:br>
            <a:endParaRPr lang="en-US" sz="3200" cap="none" dirty="0" smtClean="0">
              <a:solidFill>
                <a:schemeClr val="accent2"/>
              </a:solidFill>
              <a:effectLst/>
            </a:endParaRPr>
          </a:p>
        </p:txBody>
      </p:sp>
      <p:sp>
        <p:nvSpPr>
          <p:cNvPr id="74754" name="Rectangle 3"/>
          <p:cNvSpPr>
            <a:spLocks noGrp="1" noChangeArrowheads="1"/>
          </p:cNvSpPr>
          <p:nvPr>
            <p:ph type="body" idx="4294967295"/>
            <p:custDataLst>
              <p:tags r:id="rId3"/>
            </p:custDataLst>
          </p:nvPr>
        </p:nvSpPr>
        <p:spPr>
          <a:xfrm>
            <a:off x="685800" y="1600200"/>
            <a:ext cx="8686800" cy="4297363"/>
          </a:xfrm>
        </p:spPr>
        <p:txBody>
          <a:bodyPr/>
          <a:lstStyle/>
          <a:p>
            <a:pPr>
              <a:defRPr/>
            </a:pPr>
            <a:endParaRPr lang="en-US" sz="2800" dirty="0" smtClean="0"/>
          </a:p>
          <a:p>
            <a:pPr>
              <a:buFont typeface="Wingdings 2" pitchFamily="18" charset="2"/>
              <a:buNone/>
              <a:defRPr/>
            </a:pPr>
            <a:r>
              <a:rPr lang="ro-RO" sz="28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CONTACT</a:t>
            </a:r>
          </a:p>
          <a:p>
            <a:pPr>
              <a:buFont typeface="Wingdings 2" pitchFamily="18" charset="2"/>
              <a:buNone/>
              <a:defRPr/>
            </a:pPr>
            <a:endParaRPr lang="ro-RO" sz="2800" dirty="0"/>
          </a:p>
          <a:p>
            <a:pPr>
              <a:buFont typeface="Wingdings 2" pitchFamily="18" charset="2"/>
              <a:buNone/>
              <a:defRPr/>
            </a:pPr>
            <a:r>
              <a:rPr lang="ro-RO" sz="2800" dirty="0" smtClean="0"/>
              <a:t>                </a:t>
            </a:r>
            <a:r>
              <a:rPr lang="ro-RO" sz="4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orizont2020@ancs.ro</a:t>
            </a:r>
            <a:endParaRPr lang="en-US" sz="44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2707" name="Picture 4" descr="Sigla MEN2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0" y="0"/>
            <a:ext cx="1447800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2708" name="Picture 6" descr="drap_cmyk.jpg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152400"/>
            <a:ext cx="11430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381000" y="5715000"/>
            <a:ext cx="86868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Re</a:t>
            </a:r>
            <a:r>
              <a:rPr lang="ro-RO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ț</a:t>
            </a:r>
            <a:r>
              <a:rPr lang="en-US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eaua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NCP  </a:t>
            </a:r>
            <a:r>
              <a:rPr lang="en-US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Orizont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2020 – </a:t>
            </a:r>
            <a:r>
              <a:rPr lang="ro-RO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Î</a:t>
            </a:r>
            <a:r>
              <a:rPr lang="en-US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ntotdeauna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al</a:t>
            </a:r>
            <a:r>
              <a:rPr lang="ro-RO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ă</a:t>
            </a:r>
            <a:r>
              <a:rPr lang="en-US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turi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de</a:t>
            </a:r>
            <a:r>
              <a:rPr lang="ro-RO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r>
              <a:rPr lang="en-US" b="1" dirty="0" err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dumneavoastr</a:t>
            </a:r>
            <a:r>
              <a:rPr lang="ro-RO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ă!</a:t>
            </a:r>
            <a:r>
              <a:rPr lang="en-US" b="1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QUq8QELArFIgadhH063fpq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InkrlxYPS4jAzciXk8ToAM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etnMj4SFfqbVIhVK0Rf8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ECTIONID" val="OOKFAmQ6LnTdkKqqzhwoax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uPQogmzKvTp1YV9ymQ2Z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S8Cm1higbyIl35Abad2Rjv"/>
</p:tagLst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ojectOverviewPresentation">
  <a:themeElements>
    <a:clrScheme name="Custom 4">
      <a:dk1>
        <a:srgbClr val="4E5B6F"/>
      </a:dk1>
      <a:lt1>
        <a:sysClr val="window" lastClr="FFFFFF"/>
      </a:lt1>
      <a:dk2>
        <a:srgbClr val="4E5B6F"/>
      </a:dk2>
      <a:lt2>
        <a:srgbClr val="D6ECFF"/>
      </a:lt2>
      <a:accent1>
        <a:srgbClr val="0070C0"/>
      </a:accent1>
      <a:accent2>
        <a:srgbClr val="EA157A"/>
      </a:accent2>
      <a:accent3>
        <a:srgbClr val="738AC8"/>
      </a:accent3>
      <a:accent4>
        <a:srgbClr val="92D050"/>
      </a:accent4>
      <a:accent5>
        <a:srgbClr val="738AC8"/>
      </a:accent5>
      <a:accent6>
        <a:srgbClr val="1AB39F"/>
      </a:accent6>
      <a:hlink>
        <a:srgbClr val="F3D43B"/>
      </a:hlink>
      <a:folHlink>
        <a:srgbClr val="969696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perspectiveFront" fov="60000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FAF3E8"/>
      </a:lt2>
      <a:accent1>
        <a:srgbClr val="5C83B4"/>
      </a:accent1>
      <a:accent2>
        <a:srgbClr val="C0504D"/>
      </a:accent2>
      <a:accent3>
        <a:srgbClr val="9DBB61"/>
      </a:accent3>
      <a:accent4>
        <a:srgbClr val="8066A0"/>
      </a:accent4>
      <a:accent5>
        <a:srgbClr val="4BACC6"/>
      </a:accent5>
      <a:accent6>
        <a:srgbClr val="F59D5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Jheng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PMingLiu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</a:minorFont>
    </a:fontScheme>
    <a:fmtScheme name="Office">
      <a: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tint val="65000"/>
                <a:shade val="100000"/>
                <a:satMod val="133000"/>
              </a:schemeClr>
            </a:gs>
            <a:gs pos="15000">
              <a:schemeClr val="phClr">
                <a:tint val="50000"/>
                <a:shade val="100000"/>
                <a:satMod val="140000"/>
              </a:schemeClr>
            </a:gs>
            <a:gs pos="100000">
              <a:schemeClr val="phClr">
                <a:tint val="1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75000"/>
                <a:satMod val="160000"/>
              </a:schemeClr>
            </a:gs>
            <a:gs pos="62000">
              <a:schemeClr val="phClr">
                <a:tint val="100000"/>
                <a:shade val="100000"/>
                <a:satMod val="125000"/>
              </a:schemeClr>
            </a:gs>
            <a:gs pos="100000">
              <a:schemeClr val="phClr">
                <a:tint val="80000"/>
                <a:shade val="100000"/>
                <a:satMod val="140000"/>
              </a:schemeClr>
            </a:gs>
          </a:gsLst>
          <a:lin ang="16200000" scaled="1"/>
        </a:gradFill>
      </a:fillStyleLst>
      <a:lnStyleLst>
        <a:ln w="1270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61176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  <a:effectStyle>
          <a:effectLst>
            <a:reflection blurRad="12700" stA="25000" endPos="28000" dist="38100" dir="5400000" sy="-100000" rotWithShape="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>
                <a:tint val="100000"/>
                <a:shade val="100000"/>
                <a:satMod val="100000"/>
              </a:schemeClr>
            </a:contourClr>
          </a:sp3d>
        </a:effectStyle>
      </a:effectStyleLst>
      <a:bgFillStyleLst>
        <a:solidFill>
          <a:schemeClr val="phClr">
            <a:tint val="100000"/>
            <a:shade val="100000"/>
            <a:satMod val="100000"/>
          </a:schemeClr>
        </a:soli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40000">
              <a:schemeClr val="phClr">
                <a:shade val="70000"/>
                <a:satMod val="145000"/>
              </a:schemeClr>
            </a:gs>
            <a:gs pos="100000">
              <a:schemeClr val="phClr">
                <a:tint val="85000"/>
                <a:satMod val="15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ProjectOverviewPresentation</Template>
  <TotalTime>0</TotalTime>
  <Words>2345</Words>
  <Application>Microsoft Office PowerPoint</Application>
  <PresentationFormat>On-screen Show (4:3)</PresentationFormat>
  <Paragraphs>439</Paragraphs>
  <Slides>36</Slides>
  <Notes>26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ProjectOverviewPresentation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   Ce inseamnĂ proiecte FET ? CÂteva exemple din  PC7.... </vt:lpstr>
      <vt:lpstr>Poziția de leader în sectorul industrial  </vt:lpstr>
      <vt:lpstr>PowerPoint Presentation</vt:lpstr>
      <vt:lpstr>PROVOCĂRI SOCIETALE </vt:lpstr>
      <vt:lpstr>PROVOCĂRI SOCIETALE </vt:lpstr>
      <vt:lpstr>CentrElE ComunE de Cercetare alE Comisiei Europene </vt:lpstr>
      <vt:lpstr>JRC – RO oportunități de colaborare  </vt:lpstr>
      <vt:lpstr>PowerPoint Presentation</vt:lpstr>
      <vt:lpstr>LIMBAJUL ORIZONT 2020 – să ințelegem  competiția .....</vt:lpstr>
      <vt:lpstr>Apel, program de lucru, tip de acțiune....</vt:lpstr>
      <vt:lpstr> Topica, provocare, pachet de lucru....</vt:lpstr>
      <vt:lpstr>PowerPoint Presentation</vt:lpstr>
      <vt:lpstr> Tipuri de acțiuni – instrument de finanțare</vt:lpstr>
      <vt:lpstr>MI-AM ALES PROGRAMUL, CUM APLIC?</vt:lpstr>
      <vt:lpstr> Să aplicăm la prima competiție .....</vt:lpstr>
      <vt:lpstr>Erori frecvente ...cum să le evităm?</vt:lpstr>
      <vt:lpstr>AS VREA CA TEMA MEA SĂ FIE ÎN ORIZONT 2020, DAR NU ESTE!  CE POT FACE ?</vt:lpstr>
      <vt:lpstr>PowerPoint Presentation</vt:lpstr>
      <vt:lpstr>PowerPoint Presentation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/>
  <cp:lastModifiedBy/>
  <cp:revision>12</cp:revision>
  <dcterms:created xsi:type="dcterms:W3CDTF">2013-11-12T20:14:24Z</dcterms:created>
  <dcterms:modified xsi:type="dcterms:W3CDTF">2014-06-03T10:07:13Z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TC100851999990</vt:lpwstr>
  </property>
</Properties>
</file>