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4" r:id="rId2"/>
  </p:sldMasterIdLst>
  <p:notesMasterIdLst>
    <p:notesMasterId r:id="rId45"/>
  </p:notesMasterIdLst>
  <p:handoutMasterIdLst>
    <p:handoutMasterId r:id="rId46"/>
  </p:handoutMasterIdLst>
  <p:sldIdLst>
    <p:sldId id="256" r:id="rId3"/>
    <p:sldId id="271" r:id="rId4"/>
    <p:sldId id="269" r:id="rId5"/>
    <p:sldId id="270" r:id="rId6"/>
    <p:sldId id="272" r:id="rId7"/>
    <p:sldId id="273" r:id="rId8"/>
    <p:sldId id="277" r:id="rId9"/>
    <p:sldId id="278" r:id="rId10"/>
    <p:sldId id="279" r:id="rId11"/>
    <p:sldId id="274" r:id="rId12"/>
    <p:sldId id="276" r:id="rId13"/>
    <p:sldId id="275" r:id="rId14"/>
    <p:sldId id="284" r:id="rId15"/>
    <p:sldId id="280" r:id="rId16"/>
    <p:sldId id="281" r:id="rId17"/>
    <p:sldId id="283" r:id="rId18"/>
    <p:sldId id="287" r:id="rId19"/>
    <p:sldId id="282" r:id="rId20"/>
    <p:sldId id="285" r:id="rId21"/>
    <p:sldId id="286" r:id="rId22"/>
    <p:sldId id="288" r:id="rId23"/>
    <p:sldId id="289" r:id="rId24"/>
    <p:sldId id="290" r:id="rId25"/>
    <p:sldId id="291" r:id="rId26"/>
    <p:sldId id="293" r:id="rId27"/>
    <p:sldId id="292" r:id="rId28"/>
    <p:sldId id="294" r:id="rId29"/>
    <p:sldId id="295" r:id="rId30"/>
    <p:sldId id="296" r:id="rId31"/>
    <p:sldId id="297" r:id="rId32"/>
    <p:sldId id="298" r:id="rId33"/>
    <p:sldId id="299" r:id="rId34"/>
    <p:sldId id="301" r:id="rId35"/>
    <p:sldId id="300" r:id="rId36"/>
    <p:sldId id="304" r:id="rId37"/>
    <p:sldId id="303" r:id="rId38"/>
    <p:sldId id="308" r:id="rId39"/>
    <p:sldId id="302" r:id="rId40"/>
    <p:sldId id="305" r:id="rId41"/>
    <p:sldId id="306" r:id="rId42"/>
    <p:sldId id="310" r:id="rId43"/>
    <p:sldId id="268" r:id="rId4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ADA7A"/>
    <a:srgbClr val="FDF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132" y="1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3170175-C3ED-4C72-B085-79CCCD670CC9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92977F1F-E40B-4E53-8E11-28ED506983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5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CD1B0D-083E-4DA2-81AD-16B7E9711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8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06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63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03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28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4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31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10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32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5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59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55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99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72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49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09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49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58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28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69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245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109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5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735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22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951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153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043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709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3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4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595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276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55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248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945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24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994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995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728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970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183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93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Tuesday, June 03, 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alphaModFix amt="67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Tuesday, June 03,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ec.europa.eu/research/participants/portal/desktop/en/home.html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cas.ec.europa.eu/cas/login?domain=external&amp;loginRequestId=ECAS_LR-964210-Ma3nUzRULPWS24L8qwRkWenoWsUQaAc0SWUF2EBzZCpiRiORaly57zI5OgTmDBBYgQ3QOc1EY8lJuY0GhAotl2m-PHslUMVSXYCRyVDJobKih8-30dk5EDiVf3H9T5G3BkQf7nMClpcfyS1S2zNs1mNDPh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ebgate.ec.europa.eu/cas/eim/external/register.cgi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ORIZONT  2020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2819400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 smtClean="0">
                <a:solidFill>
                  <a:schemeClr val="bg1"/>
                </a:solidFill>
              </a:rPr>
              <a:t>Depunerea online a</a:t>
            </a:r>
          </a:p>
          <a:p>
            <a:r>
              <a:rPr lang="ro-RO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propunerii de proiect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5103674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Eveniment organizat de  Ministerul Educației Naționale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Universitatea din 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Craiova</a:t>
            </a:r>
          </a:p>
          <a:p>
            <a:endParaRPr lang="ro-RO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Craiova 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5-6 iunie </a:t>
            </a:r>
            <a:r>
              <a:rPr lang="ro-R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04" y="1360322"/>
            <a:ext cx="8759825" cy="5257801"/>
          </a:xfrm>
          <a:prstGeom prst="rect">
            <a:avLst/>
          </a:prstGeom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4" name="Picture 12" descr="http://personal-finance.military.com/wp-content/uploads/2013/08/Question-mark-scratch-hea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522" b="90000" l="10000" r="94629">
                        <a14:foregroundMark x1="82971" y1="19652" x2="82971" y2="19652"/>
                        <a14:foregroundMark x1="79543" y1="31130" x2="79543" y2="31130"/>
                        <a14:foregroundMark x1="68571" y1="38957" x2="68571" y2="38957"/>
                        <a14:foregroundMark x1="62400" y1="44174" x2="62400" y2="44174"/>
                        <a14:foregroundMark x1="59657" y1="55130" x2="59657" y2="55130"/>
                        <a14:foregroundMark x1="61029" y1="21739" x2="61029" y2="21739"/>
                        <a14:foregroundMark x1="37714" y1="32696" x2="37714" y2="3269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3" y="3937138"/>
            <a:ext cx="2116828" cy="278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ndreea\AppData\Local\Microsoft\Windows\Temporary Internet Files\Content.IE5\S0C7RDVV\MC900435236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91481"/>
            <a:ext cx="1295400" cy="15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98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9200"/>
            <a:ext cx="8915400" cy="5572054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2019300" y="1143001"/>
            <a:ext cx="6515100" cy="2209800"/>
          </a:xfrm>
          <a:prstGeom prst="cloudCallout">
            <a:avLst>
              <a:gd name="adj1" fmla="val -68783"/>
              <a:gd name="adj2" fmla="val 787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800" dirty="0" smtClean="0">
              <a:solidFill>
                <a:schemeClr val="bg1"/>
              </a:solidFill>
            </a:endParaRPr>
          </a:p>
          <a:p>
            <a:pPr algn="ctr"/>
            <a:r>
              <a:rPr lang="pt-BR" sz="2400" dirty="0" smtClean="0">
                <a:solidFill>
                  <a:schemeClr val="bg1"/>
                </a:solidFill>
              </a:rPr>
              <a:t>Cum aplic</a:t>
            </a:r>
            <a:r>
              <a:rPr lang="ro-RO" sz="2400" dirty="0" smtClean="0">
                <a:solidFill>
                  <a:schemeClr val="bg1"/>
                </a:solidFill>
              </a:rPr>
              <a:t>am pentru o propunere de proiect in cadrul Programului</a:t>
            </a:r>
            <a:r>
              <a:rPr lang="pt-BR" sz="2400" dirty="0">
                <a:solidFill>
                  <a:schemeClr val="bg1"/>
                </a:solidFill>
              </a:rPr>
              <a:t> Orizont 2020 </a:t>
            </a:r>
            <a:r>
              <a:rPr lang="ro-RO" sz="2400" dirty="0" smtClean="0">
                <a:solidFill>
                  <a:schemeClr val="bg1"/>
                </a:solidFill>
              </a:rPr>
              <a:t>?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2667000"/>
            <a:ext cx="9144000" cy="144655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hlinkClick r:id="rId5"/>
              </a:rPr>
              <a:t>http://ec.europa.eu/research/participants/portal/desktop/en/home.html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2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1070837"/>
            <a:ext cx="7162800" cy="578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3">
            <a:hlinkClick r:id="rId6"/>
          </p:cNvPr>
          <p:cNvSpPr/>
          <p:nvPr/>
        </p:nvSpPr>
        <p:spPr>
          <a:xfrm>
            <a:off x="6781800" y="1828800"/>
            <a:ext cx="6096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97429"/>
            <a:ext cx="7539037" cy="542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83918" y="4114800"/>
            <a:ext cx="3545682" cy="1143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4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7243761" cy="533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1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1070837"/>
            <a:ext cx="7162800" cy="578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>
            <a:hlinkClick r:id="rId6"/>
          </p:cNvPr>
          <p:cNvSpPr/>
          <p:nvPr/>
        </p:nvSpPr>
        <p:spPr>
          <a:xfrm>
            <a:off x="7391400" y="1828800"/>
            <a:ext cx="6096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97429"/>
            <a:ext cx="7539037" cy="542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83918" y="4114800"/>
            <a:ext cx="3545682" cy="1143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2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207028"/>
            <a:ext cx="7696200" cy="562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362200" y="3505200"/>
            <a:ext cx="3924300" cy="32766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2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61" y="1095375"/>
            <a:ext cx="870585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00400" y="6096000"/>
            <a:ext cx="990600" cy="3429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2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1676400"/>
            <a:ext cx="86836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 smtClean="0"/>
              <a:t>E-mail confirmare:</a:t>
            </a:r>
          </a:p>
          <a:p>
            <a:endParaRPr lang="ro-RO" sz="1600" dirty="0"/>
          </a:p>
          <a:p>
            <a:r>
              <a:rPr lang="en-US" sz="1600" dirty="0" smtClean="0"/>
              <a:t>Dear  subscriber,</a:t>
            </a:r>
            <a:endParaRPr lang="ro-RO" sz="1600" dirty="0" smtClean="0"/>
          </a:p>
          <a:p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Thank </a:t>
            </a:r>
            <a:r>
              <a:rPr lang="en-US" sz="1600" dirty="0"/>
              <a:t>you for your interest in </a:t>
            </a:r>
            <a:r>
              <a:rPr lang="ro-RO" sz="1600" dirty="0" smtClean="0"/>
              <a:t>H2020</a:t>
            </a:r>
            <a:r>
              <a:rPr lang="en-US" sz="1600" dirty="0" smtClean="0"/>
              <a:t>, </a:t>
            </a:r>
            <a:r>
              <a:rPr lang="en-US" sz="1600" dirty="0"/>
              <a:t>and for submitting your registration details. Please now activate your account by following the instructions below. You will then have full access to </a:t>
            </a:r>
            <a:r>
              <a:rPr lang="ro-RO" sz="1600" dirty="0" smtClean="0"/>
              <a:t>H2020</a:t>
            </a:r>
            <a:r>
              <a:rPr lang="en-US" sz="1600" dirty="0" smtClean="0"/>
              <a:t> </a:t>
            </a:r>
            <a:r>
              <a:rPr lang="en-US" sz="1600" dirty="0"/>
              <a:t>registered services. </a:t>
            </a:r>
            <a:endParaRPr lang="ro-RO" sz="1600" dirty="0" smtClean="0"/>
          </a:p>
          <a:p>
            <a:endParaRPr lang="ro-RO" sz="1600" dirty="0" smtClean="0"/>
          </a:p>
          <a:p>
            <a:endParaRPr lang="ro-RO" sz="1600" dirty="0"/>
          </a:p>
          <a:p>
            <a:r>
              <a:rPr lang="en-US" sz="1600" dirty="0" smtClean="0"/>
              <a:t>Please </a:t>
            </a:r>
            <a:r>
              <a:rPr lang="en-US" sz="1600" dirty="0"/>
              <a:t>copy and paste the (complete) following URL into your web </a:t>
            </a:r>
            <a:r>
              <a:rPr lang="en-US" sz="1600" dirty="0" smtClean="0"/>
              <a:t>browser</a:t>
            </a:r>
            <a:r>
              <a:rPr lang="ro-RO" sz="1600" dirty="0" smtClean="0"/>
              <a:t>:</a:t>
            </a:r>
          </a:p>
          <a:p>
            <a:endParaRPr lang="ro-RO" sz="1600" dirty="0"/>
          </a:p>
          <a:p>
            <a:pPr algn="ctr"/>
            <a:r>
              <a:rPr lang="ro-RO" sz="1600" b="1" dirty="0" smtClean="0">
                <a:solidFill>
                  <a:srgbClr val="0070C0"/>
                </a:solidFill>
              </a:rPr>
              <a:t>LINK CONFIRMARE</a:t>
            </a:r>
          </a:p>
          <a:p>
            <a:endParaRPr lang="ro-RO" sz="1600" dirty="0"/>
          </a:p>
          <a:p>
            <a:pPr algn="ctr"/>
            <a:r>
              <a:rPr lang="en-US" sz="1600" dirty="0" smtClean="0"/>
              <a:t> </a:t>
            </a:r>
            <a:r>
              <a:rPr lang="ro-RO" sz="1600" dirty="0" smtClean="0"/>
              <a:t>......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4572000"/>
            <a:ext cx="2819400" cy="3429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7243761" cy="533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88680" y="3733801"/>
            <a:ext cx="3464720" cy="1143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21001"/>
            <a:ext cx="7462837" cy="55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24399" y="4876801"/>
            <a:ext cx="609601" cy="304799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65265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57400" y="1905000"/>
            <a:ext cx="1447800" cy="304799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18" y="1175316"/>
            <a:ext cx="7997825" cy="567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66800" y="3858815"/>
            <a:ext cx="1676400" cy="304799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6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43000"/>
            <a:ext cx="765804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76521" y="3254827"/>
            <a:ext cx="1676400" cy="1524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7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0585"/>
            <a:ext cx="7553325" cy="561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324600" y="5334000"/>
            <a:ext cx="1828800" cy="1066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61" y="1339847"/>
            <a:ext cx="8153400" cy="527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61" y="1204870"/>
            <a:ext cx="8490625" cy="557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90800" y="6096000"/>
            <a:ext cx="2057400" cy="5334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143000"/>
            <a:ext cx="828209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330763" y="4724400"/>
            <a:ext cx="1600200" cy="2667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2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62280"/>
            <a:ext cx="8302625" cy="554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419601" y="5943600"/>
            <a:ext cx="15240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4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86839"/>
            <a:ext cx="5762625" cy="565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715000" y="2971800"/>
            <a:ext cx="17526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2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218232"/>
            <a:ext cx="8686800" cy="51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86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86" y="1113399"/>
            <a:ext cx="7210425" cy="567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76400" y="2971800"/>
            <a:ext cx="1752600" cy="12954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1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514" y="1190163"/>
            <a:ext cx="5943600" cy="56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05200" y="5029200"/>
            <a:ext cx="3886200" cy="12954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1295400"/>
            <a:ext cx="8991600" cy="4881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153400" y="5486400"/>
            <a:ext cx="870857" cy="4191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1143000"/>
            <a:ext cx="893683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59628" y="6324600"/>
            <a:ext cx="435429" cy="3429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975" y="1219200"/>
            <a:ext cx="868362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 smtClean="0"/>
              <a:t>E-mail propunere</a:t>
            </a:r>
          </a:p>
          <a:p>
            <a:endParaRPr lang="ro-RO" sz="1600" b="1" dirty="0" smtClean="0"/>
          </a:p>
          <a:p>
            <a:r>
              <a:rPr lang="en-US" sz="1600" dirty="0" smtClean="0"/>
              <a:t>Dear </a:t>
            </a:r>
            <a:r>
              <a:rPr lang="en-US" sz="1600" dirty="0"/>
              <a:t>Proposal Participant, </a:t>
            </a:r>
            <a:endParaRPr lang="ro-RO" sz="1600" dirty="0" smtClean="0"/>
          </a:p>
          <a:p>
            <a:endParaRPr lang="ro-RO" sz="1600" dirty="0"/>
          </a:p>
          <a:p>
            <a:r>
              <a:rPr lang="en-US" sz="1600" dirty="0" smtClean="0"/>
              <a:t>You </a:t>
            </a:r>
            <a:r>
              <a:rPr lang="en-US" sz="1600" dirty="0"/>
              <a:t>have successfully created a draft proposal in the Participant Portal Submission System: </a:t>
            </a:r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Proposal acronym: </a:t>
            </a:r>
            <a:r>
              <a:rPr lang="en-US" sz="1600" dirty="0" err="1"/>
              <a:t>ACRONIM</a:t>
            </a:r>
            <a:r>
              <a:rPr lang="en-US" sz="1600" dirty="0"/>
              <a:t> </a:t>
            </a:r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Draft </a:t>
            </a:r>
            <a:r>
              <a:rPr lang="en-US" sz="1600" dirty="0"/>
              <a:t>proposal </a:t>
            </a:r>
            <a:r>
              <a:rPr lang="en-US" sz="1600" dirty="0" smtClean="0"/>
              <a:t>ID: </a:t>
            </a:r>
            <a:r>
              <a:rPr lang="en-US" sz="1600" dirty="0"/>
              <a:t>SEP-210152206 (a final Proposal ID will be assigned as soon as the proposal is submitted) </a:t>
            </a:r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Call </a:t>
            </a:r>
            <a:r>
              <a:rPr lang="en-US" sz="1600" dirty="0"/>
              <a:t>: </a:t>
            </a:r>
            <a:r>
              <a:rPr lang="en-US" sz="1600" dirty="0" err="1"/>
              <a:t>ERC</a:t>
            </a:r>
            <a:r>
              <a:rPr lang="en-US" sz="1600" dirty="0"/>
              <a:t>-2014-STG </a:t>
            </a:r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Type </a:t>
            </a:r>
            <a:r>
              <a:rPr lang="en-US" sz="1600" dirty="0"/>
              <a:t>of </a:t>
            </a:r>
            <a:r>
              <a:rPr lang="en-US" sz="1600" dirty="0" smtClean="0"/>
              <a:t>action: </a:t>
            </a:r>
            <a:r>
              <a:rPr lang="en-US" sz="1600" dirty="0" err="1"/>
              <a:t>ERC</a:t>
            </a:r>
            <a:r>
              <a:rPr lang="en-US" sz="1600" dirty="0"/>
              <a:t>-STG </a:t>
            </a:r>
            <a:r>
              <a:rPr lang="en-US" sz="1600" dirty="0" smtClean="0"/>
              <a:t>Topic: </a:t>
            </a:r>
            <a:r>
              <a:rPr lang="en-US" sz="1600" dirty="0" err="1"/>
              <a:t>ERC</a:t>
            </a:r>
            <a:r>
              <a:rPr lang="en-US" sz="1600" dirty="0"/>
              <a:t>-</a:t>
            </a:r>
            <a:r>
              <a:rPr lang="en-US" sz="1600" dirty="0" err="1"/>
              <a:t>StG</a:t>
            </a:r>
            <a:r>
              <a:rPr lang="en-US" sz="1600" dirty="0"/>
              <a:t>-2014 </a:t>
            </a:r>
            <a:endParaRPr lang="ro-RO" sz="1600" dirty="0" smtClean="0"/>
          </a:p>
          <a:p>
            <a:r>
              <a:rPr lang="en-US" sz="1600" dirty="0" smtClean="0"/>
              <a:t>Call </a:t>
            </a:r>
            <a:r>
              <a:rPr lang="en-US" sz="1600" dirty="0"/>
              <a:t>closure : 2014-03-25 17:00:00 </a:t>
            </a:r>
            <a:r>
              <a:rPr lang="en-US" sz="1600" dirty="0" smtClean="0"/>
              <a:t>Y</a:t>
            </a:r>
            <a:endParaRPr lang="ro-RO" sz="1600" dirty="0" smtClean="0"/>
          </a:p>
          <a:p>
            <a:r>
              <a:rPr lang="ro-RO" sz="1600" dirty="0" smtClean="0"/>
              <a:t>Y</a:t>
            </a:r>
            <a:r>
              <a:rPr lang="en-US" sz="1600" dirty="0" smtClean="0"/>
              <a:t>our </a:t>
            </a:r>
            <a:r>
              <a:rPr lang="en-US" sz="1600" dirty="0" err="1"/>
              <a:t>ECAS</a:t>
            </a:r>
            <a:r>
              <a:rPr lang="en-US" sz="1600" dirty="0"/>
              <a:t> </a:t>
            </a:r>
            <a:r>
              <a:rPr lang="en-US" sz="1600" dirty="0" smtClean="0"/>
              <a:t>ID: </a:t>
            </a:r>
            <a:r>
              <a:rPr lang="en-US" sz="1600" dirty="0" err="1"/>
              <a:t>nandreff</a:t>
            </a:r>
            <a:r>
              <a:rPr lang="en-US" sz="1600" dirty="0"/>
              <a:t> </a:t>
            </a:r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You </a:t>
            </a:r>
            <a:r>
              <a:rPr lang="en-US" sz="1600" dirty="0"/>
              <a:t>can review, edit and submit your proposal at any time from My Proposals tab </a:t>
            </a:r>
            <a:r>
              <a:rPr lang="en-US" sz="1600" dirty="0" smtClean="0"/>
              <a:t>(</a:t>
            </a:r>
            <a:r>
              <a:rPr lang="ro-RO" sz="1600" dirty="0" smtClean="0">
                <a:solidFill>
                  <a:srgbClr val="0070C0"/>
                </a:solidFill>
              </a:rPr>
              <a:t>link propunere</a:t>
            </a:r>
            <a:r>
              <a:rPr lang="en-US" sz="1600" dirty="0" smtClean="0"/>
              <a:t>) </a:t>
            </a:r>
            <a:r>
              <a:rPr lang="en-US" sz="1600" dirty="0"/>
              <a:t>in the Participant Portal. </a:t>
            </a:r>
            <a:endParaRPr lang="ro-RO" sz="1600" dirty="0" smtClean="0"/>
          </a:p>
          <a:p>
            <a:endParaRPr lang="ro-RO" sz="1600" dirty="0" smtClean="0"/>
          </a:p>
          <a:p>
            <a:r>
              <a:rPr lang="en-US" sz="1600" dirty="0" smtClean="0"/>
              <a:t>With </a:t>
            </a:r>
            <a:r>
              <a:rPr lang="en-US" sz="1600" dirty="0"/>
              <a:t>kind regards, </a:t>
            </a:r>
            <a:endParaRPr lang="ro-RO" sz="1600" dirty="0" smtClean="0"/>
          </a:p>
          <a:p>
            <a:r>
              <a:rPr lang="en-US" sz="1600" dirty="0" smtClean="0"/>
              <a:t>European </a:t>
            </a:r>
            <a:r>
              <a:rPr lang="en-US" sz="1600" dirty="0"/>
              <a:t>Commission - Participant Portal Submission System </a:t>
            </a:r>
            <a:r>
              <a:rPr lang="en-US" sz="1600" dirty="0" smtClean="0"/>
              <a:t>team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438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616825" cy="560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532914" y="5257800"/>
            <a:ext cx="217715" cy="2667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86" y="1118239"/>
            <a:ext cx="6923314" cy="572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76600" y="3733800"/>
            <a:ext cx="1066800" cy="382227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9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847951" cy="465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69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86" y="1118239"/>
            <a:ext cx="6923314" cy="572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419599" y="2819400"/>
            <a:ext cx="729343" cy="382227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6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44" y="1143665"/>
            <a:ext cx="6792685" cy="554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3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690651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2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162402"/>
            <a:ext cx="7701643" cy="567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715000" y="1371599"/>
            <a:ext cx="1295400" cy="382227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9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86" y="1118239"/>
            <a:ext cx="6923314" cy="572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76600" y="4114800"/>
            <a:ext cx="2514600" cy="762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2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39121"/>
            <a:ext cx="7696200" cy="568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10300" y="6477000"/>
            <a:ext cx="11049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4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2998"/>
            <a:ext cx="7401871" cy="571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43400" y="2438400"/>
            <a:ext cx="16002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09113" y="6259286"/>
            <a:ext cx="772471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3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14" y="1143000"/>
            <a:ext cx="693842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04457" y="3962400"/>
            <a:ext cx="424543" cy="3048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2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2" name="AutoShape 8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10" descr="data:image/jpeg;base64,/9j/4AAQSkZJRgABAQAAAQABAAD/2wCEAAkGBxMQEBAQEBISEBIUEBAQEBAUEg8PEBUSFBEWFhYUFBUYHCggGBwxGxQUITEhJSkrMC4uFx8zODMsNygtLisBCgoKDg0OGhAQGi8lHCUsLCwsLDQtLC8sMCwvLCwsLCwsLC0sLCwsLCwsLC0rLCwsLCw3LCwsLC0tLCwsLS4sLP/AABEIAQEAxAMBEQACEQEDEQH/xAAcAAEAAQUBAQAAAAAAAAAAAAAABgIDBAUHAQj/xABDEAACAQMABgcEBwQJBQAAAAAAAQIDBBEFBhIhMUEHE1FhcYGhFCKRsTJCUnKiwdEzgrLwFSMkQ1NiY3OSFhclwuH/xAAbAQEAAgMBAQAAAAAAAAAAAAAABAUBAwYCB//EADMRAQACAQIEAggGAgMBAAAAAAABAgMEEQUhMUESURMiYYGRscHRMkJScaHwBuEjYvEU/9oADAMBAAIRAxEAPwDuIAAAAAAAAAAAAAAAAAAAAAAAAAAAAAAAAAAAAAAAAAAAAAAAAAAAAAAAAAAAAAAAAAAAAAAAAAAAAAAAAAAAAAAAAAAAAAAAAAAAAAAAWbq5hShKpVnGnCKzKUmoxXmzEzERvL3jx3yWitI3me0ILpnpOpQbja0nWf8AiTzTp+S+k/PBDvrKx+GN3R6X/G8t43z28PsjnP2+aKXuv1/U4VY0l9mnTgvWW0/UjW1WSe+y6xcC0WPrWbfvM/TaGtnrNeve7uv5VJR9Fg8emyfqlKjhujjpir8GRba5X9NrFzOXdNU6ifjtLPqZjUZI7tWThGiv1xxH7bx8pSnQnSe8qN5SWOdWlnd3um38n5EnHrP1wp9X/jcbb6e3un7/AHj3ui2N5Tr041aM41IS3xlF5X/x9xOraLRvDlsuG+K80yRtMdl8y1gAAAAAAAAAAAAAAAAAA1WsWnqVjRdWq8t7qdNfTnLsX5vka8uWMcbymaLRZNXk9Hj989ohxbWDWCtfVNutL3U/6ukv2cF3Lm/8z3+W4qsmW2Sd5d/otBh0dPDjjn3nvP8Ar2NUakwAGQDABvtUdZalhWTWZUZNddS5Nfaj2SXrw8N2HNOOfYruJcOprMe08rx0n6T7Pk7bYXsK9OFWlJThNZjJfzufLBa1tFo3h8+zYb4bzjvG0wyD01gAAAAAAAAAAAAAAADG0jfQt6VStVezCEXKT/JdrzhJdrPNrRWN5bcOG+bJGOkbzPJwjWLTdS9ryrVNy4U6ed0IZ3RXfzb5vyKjLknJbeX0bQ6OmkxRjp7585/vRrDWlrVa4jDj8OZ6rSbdGjNqceKPWlhy0k+UV5s3Rg85Vt+Kz+WpDSXbH4CcHlJTis7+tVm0aymsxefmjRNZidpWuPLXJXxVlWYewCXdHusztK6o1H/Z6slGWeEKj3RmuxcE/jyJOmzeC209JU3GuHxqcPpKx69Y+MeX2+Hd2YtHBgAAAAAAAAAAAAAAADl/S1prM6dlB7opVa2Ocn9CL8F73nEgazJz8EOt/wAc0e1bai3XpH1n6fFzsguoWrmtsLPPke6V8Uo+pzxipv37NTLMnzk28JLLbb4JLmS4jblDnclptM2tLp2qXRM6kY1dISlTTw1bQaU8f6k/q/dW/v5EiuLzVOfXxE7Y/j9k9ttQtG01sqzoy75p1Zecpts2eCvkhTqs0/mlHtedSLWlaVbm1oxoVKezOSg5KEqaeJJwzhYTbylncaNTirNJmOsLbgvEMldTXHed625e/t/LmBWO2DIpnwEQxa23N3rUnSTubC3qyeZbHVzfNzptwbfjs58y3w28VIl864lgjDqr0jpvvH7Tzbw2oIAAAAAAAAAAAAAAB886zXjnfXbq5jU6+opRllNJPEFv5bKjgqMtbTeZl9E0GXDTTY61tyiI+Pf+d2vUk+DXxNW0p0XrPSWuup7Un2LciTjjaFLqsnpLz5Om9Duqil/5GvHOG4WsWt2VulV+OYrwk+wl4afmlz3EdRt/xV9/2daJCoANHrxWUNHXjfOhOC8Z+5H1kjVnnbHb9k/hdJtrMUR+qJ+HNwYqH0QAt1WeqtWWdodi6IZN6Plngrmql4bMH82yx0v4Pe4rju3/ANW//WPqm5JUwAAAAAAAAAAAAAABptYtWLa/hs3FNSkliFWPu1ofdn+Tyu482pFurdh1GTFO9J+yB3nQ4v7i8ku6rSjP8UZR+RpnBHaVjXitvzV+E/8ArT1OiO9UoxVW3lBtKU9qonFc3sOO/wAMnn0Et1eKY9ucT/fa7Jo6yhb0aVCmsQpwjTiu6KwSYjaNlJe83tNp6yyTLyAcw6V9YFJxsaTzsyVS4a4ZX0KfrtPwiQNXl/JHvdX/AI/oZrvqbx7K/Wfp8XOCE6gDDHrT3+BsrHJDzX3ts7p0Y2jpaMt87nU6yt5Tm3H8OyWWCNqQ4riuTx6q23baPhH3So3K4AAAAAAAAAAAAAAAAAAAABz3XjX5Utq2spKVTfGpXWHGn2qH2pd/Bd74Q8+p29WnV0fC+Czk2y6iPV7R5/v5R83K5Sy22222222223xbfNkB1sbRyh4GVFWpsr5Gaxu1Zcngqu6v6Kne3NK2hnNSXvSX1aa3zn5LPnhcyRWninZU59RGHHOSe3z7PpG3oxpwjCCxGMYwiuyMVhL4Iso5OKtabTMyuBgAAAAAAAApc0uYHnWoB1qA861AR7XjS9a2s6ta2jtzglJ43yUU8yaj9bw8QNTqFrpXv4QnXpUqak0ounKTynwcov6O/llgTsAAApq1FGLlJqMUm5SbSSS4tt8EGYibTtHVyXXbX6VxtW9nJwo74zrLMZ1e1R5xh6vuXGvzaiberXo67hnBq4tsmeN7do7R+/nPyQNER0G70CipUUVlmYru8ZMkUjeWJmU5JJOUpNRjFJttt4UUubyb4rtyhV5Ms2mbWdz6ONUPYKLq1knc1Uus5qnDiqafq3zfgibix+GN56uX1+s9Pbav4Y6e32pkbleAAAAAAAAWbutsQcvJeLA07u+8Dz2sB7WA9rAtVq6aae/KwBz3Q0vYr+4t84pzl19HujUb2o+UlLywB13R1x1lKE+bWH4rcwMkA2BxnpB1yd5N29vLFtF4lJf30k+P3E+C58ewrs+bxz4Y6Ox4Tw2NPX0uSPXn+P8Afn5dELyRl3u9DKirVUfHsPVazLVlzRjj2sehSnWqRp04yqVJvZhCKzJvsSN1a9oVeXNvve88na+j/UKNilcXGzUumt3OFFNb1Dtljc5eS3ZzMx4vDznq5zW6+c3qU5V+f98k5NyuAAAAAAAAAGo1kqbNOHfP/wBWBHXcgPaAHtAD2gCmVwBDdbVL2m1rRjJpOdOpJJuMVJx2dtrgtrcs82B07VGq+rcX2KS+T/IDfgQjpW067e1VvTeKlxtRbXFUY42355Uf3n2EfU38Ndo7rnguljLm9JbpX59vu40iudhu9yGVqtXxuXE91pv1R82o8PKvVf0DoOvf1upt4bctznNvFOEftTlyXq+SZvrSbcoVWfUVxR48k/eXdNTdTKGjoZj/AFteSxUuJL3u+MF9SPdzxvyS6Y4q53Vau+eefKvkkpsRAAAAAAAAAAA1OtFFyt5NcYNT8lufo2/ICD9eA68B14B1wKJ3AF7R8OstNIVZfRxRoxfLb21J+sqYEo1flsumu2Mo+mfyAkYHCek7SXXaSrLOY0YwoR7Ny2pfinJeRXai293Y8Ixej01Z723n6fRE3M0LXd45NIzEc3nJeYrybLVXV2ppC4jQp+6sbdWrjKhTzvfe+SXN9yZIpWbTtCo1WeuCnjt7o85fQGgtC0bKjGhbw2Yre3xnOXOc5c3/ADwJtaxWNocvmzXy28V55tiemoAAAAAAAAAAAHk4ppprKaaa5NMDm2sOjpWtVre6csunLu+y32oDVdcA68Dx1wLKlOrONGjHbqTezCPzbfJJb2wJxpbR0bTRtO2Ty5VaSlLg51OsVWcvwPdyWEBTq/X2rilFclNv/g/1QEvbxvYHzHpG766tWrf4lWpU8pzcl6MqrTvMy77FTwUrTyiI/his8tsK1wRmHjJzl2nof0YqVi67Xv16kpZ57FNuEF4ZU3+8T9PXau/m5Ti+XxZ/B2rH8zzlOzeqgAAAAAAAAAAAAAFi9tIVoOnVipxfFP5p8n3oCD6W1GqxblbTU4/Ym9ma7lLg/PAEbv8ARF1Qi51aEoRXGW1TkvSTyBpalzNr3Yvxe4CWam60WNrQzKnW9qeVWapucpb9yhJ+6o8N2V354gXdLabldzjUlF0qcE1Sptpyy+M5Y3Z3JY5eYEi1K0fJKVzNY2ls0k+OznLl54WPDvAlQEQ0t0b6PuMtUnbzf1qEnSX/AA3w/Ca5xUnsmY+IainSyO3PQ7Df1V7Vj2dZSp1P4XE1zpqpleM5o6tbX6JbuP7O4t6nZtKrRfopHidNPaUmnG4n8dXUtXNHO1tLe3bTdOlCEms7Lkl7zWeWckmlfDWIUmoy+ly2v5zu2J6aQAAAAAAAAAAAAAADX6b0pG2pub3yediPa+/uA5TpC4d3UdSrLbmnuT4RXZFckAhaAZFCwS34A3mrWhfaajlU/Y02sr7cuKj4dvkB0FLG5buxAYWmtLUrOjKvXlsQj5ylJ8IxXNvsPNrRWN5bcOG+a8UpHNyzSXS7cbf9nt6MIcut6yrN+OzKKXhvIttTbtC/x8FxbevaZn2bR84lstGdLakv6+2eV9J0ppvHNqM8bvMzGq/VDxk4DM88V/dP3j7Jzq9rHb38HK3nlxxt05LYqQzw2ovl3rK7yRTJW/RTajSZdPO2SNvk2x7RwAAAAAAAAAAAAAADxvG9gcv100ztOc28JZ2e6K4AY1lq37NRp1q+faq/vuGXijRXCDX2m2m3y2cLg8hl06IGQqW4CSal7oVo/wCon8YpfkBIwOKdM2lnUvYW2fco04y2d+HVqb232+7sJdmX2kPUW3ts6ThGKK4pv3mf4j/aA4I64hVB4eTzLbWdp3bzV7S8rO6pXEXhRklUX2qTa24vt3b/ABSGO80tEsazT11GK2Oe/T9+398n0WWz5+AAAAAAAAAAAAAAAajWa+6qhJZ3yzFeHP8ATzAgOqujPbr3bms0LdxqT7JVc5hDv3rafgu0DfawVNu4qdkcQXglv9WwMKEQK2ButT5e/XXdTfrICTgcL6Y9Gyp6SVZr3K1GE0+TnTWxKPklB/vIh542tu6ThOTxYfD5T8/7KFEdbw9RhsiWbo+1lcVqVCH0qs4013bTw35LL8jMU3nZ4yaiMdZvPbm+mksbi0cG9AAAAAAAAAAAAABYurhQXe+CA51rhpKdWoqUMznKSpwiucpPCS82BOdXNDxs7eFGO975VJ/bqS+lL8l3JARjSO+vW/3J/wATAxwKZZYG71O3VKyfFxg14Jyz80BKQNTrNq/R0hQdCunx2oTjhThPG6UX+XM82rFo2luwZ74L+Kjld50SXkZPqqtvVjycnUoyfjHZkl8SLOnt2leU4zi29asxPx+zA/7Y6Szjq6OPtddHZ+WfQRgs9W4thnz+DoeoeoMdHvr601WuXFxTSap00+Khne2+cnjduSW/O/HiivPuq9Zr7Z48Mcq/NNjarwAAAAAAAAAAAAAEK0npdzqzkn7tOLbfLL3RXzYDU7QTnV/pCvxafs8HxUXudV97W5dzzz3BNQOc39bFat/u1f42BRCuBkU5gZuja2xXpSXOai/CW78wJoAAAAAAAAAAAAAAAAAAAADQ1tVKMmtnajBz26lPLkp8N2XwW7GFy7AN6kAk8Jt8FvYHKr2o9qU39aTm/GTy/mBapXGQNlaxbAz6W6dN9lSD/EgJ0AAAAAAAAAAAAAAAAAAAAAAAs3kW6dRLi4SS8dlgctv6qcPICLaGnVnfQpQeYyVRuL3rEKcp7u/3QJ3bT3IC/t+9H70fmgJ+AAAAAAAAAAAAAAAAAAAAAAAAco1z0dK2ryiv2c8zp9iTe+Pk/TAGp6PIr+lqLlj6NZLPa6clj4ZA32lqbta86MuH0qb7abfu/o+9ALO52pw+/H+JAdPAAAAAAAAAAAAAAAAAAAAAAZA117pinTzj332Lh5sCC6yaVdZuU8ZSxGK4JfqBAldOlXjVg8SjNTi+9PKA6lrnCNzG0qR4yhOcX/llGEl8wNLZaMlFpsDodhd9ZTjJ8cYl95cf18wL7qAU9YB5thl6pgVqYFSkGHu0B7kD0AAAAAAAABTKYFipcYA1NxduouOI9n6gaHSVwopgQnS97ve8CL3FxmSS3ttJJb22+CSA6/o23m6NvGosOnQp08djUVn1XoBsFQAytH1NhuPJ714r+fQDYxqAVqQFaAq2QPVECtRAqUQKgPQAAAAAAAKZAY1VsDU6Tctl7PHAHN9Iaw3Ns3CpRrNLhKC24tfNAR281juqzap21XxliCAwHoq+r75uNJdiWX8X+gEu6PtUKdOq7itJ1KkN1NSecNrfNLt5LzA6VGCAqcQNbpG7VOdPPFywl5MDZ2tXKAz6YF+KArUQLiiBUAAAAAAAAAAAPGgLU4AY1ShkDBr6OjLigMSeh4fZXwAw7jRK5ICMaVsrqlLboQ28cY5xleIFilrTXhuq21zF91KVRfGOQLv/AFXVl+zt7qb7OpqQ9ZYQGZojR9zcVVXuYuGFiFPOcJ833gTi0tcIMs6FMC/GIYV4A9AAAAAAAAAAAAAAApcALcqYFuVIC3KgBbdquwDz2RdgZVRtF2AXo0EBdjTAuKIYVAAAAAAAAAAAAAAAAAAAB5gDxxA82APdgD3ZAYA9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39121"/>
            <a:ext cx="7696200" cy="568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15200" y="6477000"/>
            <a:ext cx="11049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2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10343"/>
            <a:ext cx="8991600" cy="5671457"/>
          </a:xfrm>
          <a:prstGeom prst="rect">
            <a:avLst/>
          </a:prstGeom>
        </p:spPr>
      </p:pic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7686" y="2971800"/>
            <a:ext cx="796834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7000" b="1" dirty="0" smtClean="0">
                <a:ln w="17780" cmpd="sng">
                  <a:noFill/>
                  <a:prstDash val="solid"/>
                  <a:miter lim="800000"/>
                </a:ln>
                <a:pattFill prst="horzBrick">
                  <a:fgClr>
                    <a:schemeClr val="bg2">
                      <a:lumMod val="10000"/>
                    </a:schemeClr>
                  </a:fgClr>
                  <a:bgClr>
                    <a:srgbClr val="CC6600"/>
                  </a:bgClr>
                </a:pattFill>
                <a:effectLst>
                  <a:outerShdw blurRad="50800" algn="tl" rotWithShape="0">
                    <a:srgbClr val="000000"/>
                  </a:outerShdw>
                </a:effectLst>
              </a:rPr>
              <a:t>  H2020</a:t>
            </a:r>
          </a:p>
          <a:p>
            <a:endParaRPr lang="en-US" dirty="0"/>
          </a:p>
        </p:txBody>
      </p:sp>
      <p:sp>
        <p:nvSpPr>
          <p:cNvPr id="14" name="Cloud Callout 13"/>
          <p:cNvSpPr/>
          <p:nvPr/>
        </p:nvSpPr>
        <p:spPr>
          <a:xfrm>
            <a:off x="2019300" y="1295400"/>
            <a:ext cx="6210300" cy="1676400"/>
          </a:xfrm>
          <a:prstGeom prst="cloudCallout">
            <a:avLst>
              <a:gd name="adj1" fmla="val -70938"/>
              <a:gd name="adj2" fmla="val 1065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600" dirty="0" smtClean="0"/>
              <a:t>Va multumesc! 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4844143" y="6054804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Contact: </a:t>
            </a:r>
            <a:r>
              <a:rPr lang="ro-RO" dirty="0" smtClean="0"/>
              <a:t>a.fazacas@ifa-mg.ro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OverviewPresentation">
  <a:themeElements>
    <a:clrScheme name="Custom 4">
      <a:dk1>
        <a:srgbClr val="4E5B6F"/>
      </a:dk1>
      <a:lt1>
        <a:sysClr val="window" lastClr="FFFFFF"/>
      </a:lt1>
      <a:dk2>
        <a:srgbClr val="4E5B6F"/>
      </a:dk2>
      <a:lt2>
        <a:srgbClr val="D6ECFF"/>
      </a:lt2>
      <a:accent1>
        <a:srgbClr val="0070C0"/>
      </a:accent1>
      <a:accent2>
        <a:srgbClr val="EA157A"/>
      </a:accent2>
      <a:accent3>
        <a:srgbClr val="738AC8"/>
      </a:accent3>
      <a:accent4>
        <a:srgbClr val="92D050"/>
      </a:accent4>
      <a:accent5>
        <a:srgbClr val="738AC8"/>
      </a:accent5>
      <a:accent6>
        <a:srgbClr val="1AB39F"/>
      </a:accent6>
      <a:hlink>
        <a:srgbClr val="F3D43B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0EB353-B075-4294-95C2-1EC6FDA8EA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ProjectOverviewPresentation</Template>
  <TotalTime>0</TotalTime>
  <Words>296</Words>
  <Application>Microsoft Office PowerPoint</Application>
  <PresentationFormat>On-screen Show (4:3)</PresentationFormat>
  <Paragraphs>129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Antique Olive</vt:lpstr>
      <vt:lpstr>Calibri</vt:lpstr>
      <vt:lpstr>Franklin Gothic Book</vt:lpstr>
      <vt:lpstr>Franklin Gothic Medium</vt:lpstr>
      <vt:lpstr>Wingdings 2</vt:lpstr>
      <vt:lpstr>ProjectOverviewPresentation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2013-11-12T20:14:24Z</dcterms:created>
  <dcterms:modified xsi:type="dcterms:W3CDTF">2014-06-03T20:54:43Z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