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5" r:id="rId2"/>
    <p:sldId id="256" r:id="rId3"/>
    <p:sldId id="269" r:id="rId4"/>
    <p:sldId id="268" r:id="rId5"/>
    <p:sldId id="282" r:id="rId6"/>
    <p:sldId id="283" r:id="rId7"/>
    <p:sldId id="257" r:id="rId8"/>
    <p:sldId id="285" r:id="rId9"/>
    <p:sldId id="271" r:id="rId10"/>
    <p:sldId id="287" r:id="rId11"/>
    <p:sldId id="289" r:id="rId12"/>
    <p:sldId id="290" r:id="rId13"/>
    <p:sldId id="272" r:id="rId14"/>
    <p:sldId id="288" r:id="rId15"/>
    <p:sldId id="284" r:id="rId16"/>
    <p:sldId id="281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>
        <p:scale>
          <a:sx n="79" d="100"/>
          <a:sy n="79" d="100"/>
        </p:scale>
        <p:origin x="-2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E6A1E4-A783-45B8-9D52-C99D8D55FD0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75CB8-F582-4D6A-8F80-438AD77869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7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A47D-DA90-447C-A6A5-6133DD8A3C9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6405-1DFF-4900-AF78-F00FA772FC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A47D-DA90-447C-A6A5-6133DD8A3C9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6405-1DFF-4900-AF78-F00FA772FC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A47D-DA90-447C-A6A5-6133DD8A3C9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6405-1DFF-4900-AF78-F00FA772FC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A47D-DA90-447C-A6A5-6133DD8A3C9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6405-1DFF-4900-AF78-F00FA772FC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A47D-DA90-447C-A6A5-6133DD8A3C9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6405-1DFF-4900-AF78-F00FA772FC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A47D-DA90-447C-A6A5-6133DD8A3C9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6405-1DFF-4900-AF78-F00FA772FC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A47D-DA90-447C-A6A5-6133DD8A3C9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6405-1DFF-4900-AF78-F00FA772FC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A47D-DA90-447C-A6A5-6133DD8A3C9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6405-1DFF-4900-AF78-F00FA772FC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A47D-DA90-447C-A6A5-6133DD8A3C9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6405-1DFF-4900-AF78-F00FA772FC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A47D-DA90-447C-A6A5-6133DD8A3C9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6405-1DFF-4900-AF78-F00FA772FC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A47D-DA90-447C-A6A5-6133DD8A3C9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6405-1DFF-4900-AF78-F00FA772FC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3A47D-DA90-447C-A6A5-6133DD8A3C92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F6405-1DFF-4900-AF78-F00FA772FC0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88" y="329757"/>
            <a:ext cx="1792287" cy="103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3923928" y="54868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Orizont 2020</a:t>
            </a:r>
            <a:br>
              <a:rPr kumimoji="0" lang="it-IT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ro-RO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Ş</a:t>
            </a:r>
            <a:r>
              <a:rPr kumimoji="0" lang="it-IT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tiin</a:t>
            </a:r>
            <a:r>
              <a:rPr kumimoji="0" lang="ro-RO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ţ</a:t>
            </a:r>
            <a:r>
              <a:rPr kumimoji="0" lang="it-IT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 cu </a:t>
            </a:r>
            <a:r>
              <a:rPr kumimoji="0" lang="ro-RO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ş</a:t>
            </a:r>
            <a:r>
              <a:rPr kumimoji="0" lang="it-IT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 pentru Societate</a:t>
            </a:r>
            <a:endParaRPr kumimoji="0" lang="ro-RO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spcBef>
          <a:spcPct val="0"/>
        </a:spcBef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3999" cy="687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09600" y="6858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que Olive" pitchFamily="34" charset="0"/>
              </a:rPr>
              <a:t>ORIZONT  2020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tique Olive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1000" y="2743200"/>
            <a:ext cx="464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Ştiinţa cu şi pentru societate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7800" y="5334000"/>
            <a:ext cx="3581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Eveniment organizat de  Ministerul Educației Naționale </a:t>
            </a:r>
            <a:r>
              <a:rPr lang="ro-R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și Universitatea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din Craiova</a:t>
            </a:r>
            <a:endParaRPr lang="ro-RO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o-RO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Craiova</a:t>
            </a:r>
            <a:r>
              <a:rPr lang="ro-R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  <a:r>
              <a:rPr lang="ro-R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  <a:r>
              <a:rPr lang="ro-R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.201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2204864"/>
            <a:ext cx="7200800" cy="2592288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Obiectiv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endParaRPr lang="ro-RO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vi-VN" sz="20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acili</a:t>
            </a:r>
            <a:r>
              <a:rPr lang="en-US" sz="2000" i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vi-VN" sz="2000" i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 </a:t>
            </a:r>
            <a:r>
              <a:rPr lang="vi-VN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unei cooperări efective între ştiinţă şi societate, atragerea şi selectarea unor noi talente în ştiinţe şi armonizarea excelenţei ştiinţifice cu conştientizarea şi responsabilitatea </a:t>
            </a:r>
            <a:r>
              <a:rPr lang="vi-VN" sz="20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socială.</a:t>
            </a:r>
            <a:endParaRPr lang="en-US" sz="20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Buget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462 M Euro,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aprox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0,6% din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bugetul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total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Orizont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3"/>
            <a:ext cx="8229600" cy="388843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Măsura urmăreşte: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Să fie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suport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pentru abordarea provocărilor societale în Orizont 2020 </a:t>
            </a:r>
            <a:endParaRPr lang="ro-RO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Să dezvolte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modalită</a:t>
            </a: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ţ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inovatoare pentru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conecta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ştiinţa la nevoile societăţii. </a:t>
            </a:r>
            <a:endParaRPr lang="ro-RO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Să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prez</a:t>
            </a: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inte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ştiinţ</a:t>
            </a: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într-un mod atractiv pentru societate (în special pentru generaţia tânără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o-RO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Să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cre</a:t>
            </a: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ască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interesul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societăţii pentru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inovare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o-RO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Să permită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implicarea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tuturor actorilor interesaţi în procesul de generare de cunoştinte (cercetători, cetăţeni, factori politici, mediul de afaceri, alte organizaţii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o-RO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Să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asigur</a:t>
            </a: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concordanţ</a:t>
            </a: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ă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între efortul ştiinţific şi valorile, nevoile şi asteptările societăţii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europene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Cercetare şi Inovare Responsabilă (Responsible Research and Innovation) sau RRI. </a:t>
            </a:r>
            <a:endParaRPr lang="ro-RO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07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endParaRPr lang="en-US" sz="2800" b="1" dirty="0" smtClean="0"/>
          </a:p>
          <a:p>
            <a:pPr marL="0" indent="0" algn="ctr">
              <a:buNone/>
            </a:pPr>
            <a:r>
              <a:rPr lang="en-US" sz="5000" b="1" dirty="0" err="1" smtClean="0"/>
              <a:t>Tematici</a:t>
            </a:r>
            <a:r>
              <a:rPr lang="vi-VN" sz="5000" b="1" dirty="0" smtClean="0"/>
              <a:t> </a:t>
            </a:r>
            <a:r>
              <a:rPr lang="en-US" sz="5000" b="1" dirty="0" smtClean="0"/>
              <a:t>2014-2015</a:t>
            </a:r>
          </a:p>
          <a:p>
            <a:pPr marL="0" indent="0" algn="ctr">
              <a:buNone/>
            </a:pPr>
            <a:endParaRPr lang="vi-VN" sz="3100" b="1" dirty="0"/>
          </a:p>
          <a:p>
            <a:r>
              <a:rPr lang="en-GB" sz="5000" dirty="0" err="1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Educaţie</a:t>
            </a:r>
            <a:r>
              <a:rPr lang="en-GB" sz="500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50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şi</a:t>
            </a:r>
            <a:r>
              <a:rPr lang="en-GB" sz="50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50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cariere</a:t>
            </a:r>
            <a:r>
              <a:rPr lang="en-GB" sz="50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50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ştiinţifice</a:t>
            </a:r>
            <a:r>
              <a:rPr lang="en-GB" sz="50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50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mai</a:t>
            </a:r>
            <a:r>
              <a:rPr lang="en-GB" sz="50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50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atractive</a:t>
            </a:r>
            <a:r>
              <a:rPr lang="en-GB" sz="50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50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pentru</a:t>
            </a:r>
            <a:r>
              <a:rPr lang="en-GB" sz="50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50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tineri</a:t>
            </a:r>
            <a:r>
              <a:rPr lang="en-GB" sz="50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(Making Science Education and Careers Attractive for young people) - SEAC</a:t>
            </a:r>
            <a:r>
              <a:rPr lang="ro-RO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sz="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000" dirty="0" err="1">
                <a:latin typeface="Arial" panose="020B0604020202020204" pitchFamily="34" charset="0"/>
                <a:cs typeface="Arial" panose="020B0604020202020204" pitchFamily="34" charset="0"/>
              </a:rPr>
              <a:t>Promovarea</a:t>
            </a: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dirty="0" err="1">
                <a:latin typeface="Arial" panose="020B0604020202020204" pitchFamily="34" charset="0"/>
                <a:cs typeface="Arial" panose="020B0604020202020204" pitchFamily="34" charset="0"/>
              </a:rPr>
              <a:t>egalităţii</a:t>
            </a: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de gen (Promoting Gender Equality in Research and Innovation) </a:t>
            </a:r>
            <a:r>
              <a:rPr lang="en-US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– GERI</a:t>
            </a:r>
          </a:p>
          <a:p>
            <a:endParaRPr lang="ro-RO" sz="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5000" dirty="0">
                <a:latin typeface="Arial" panose="020B0604020202020204" pitchFamily="34" charset="0"/>
                <a:cs typeface="Arial" panose="020B0604020202020204" pitchFamily="34" charset="0"/>
              </a:rPr>
              <a:t>Integrarea societăţii în ştiinţă şi inovare (Integrating Society in Science and Innovation) </a:t>
            </a:r>
            <a:r>
              <a:rPr lang="vi-VN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– ISSI</a:t>
            </a:r>
            <a:endParaRPr lang="en-US" sz="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o-RO" sz="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5000" dirty="0">
                <a:latin typeface="Arial" panose="020B0604020202020204" pitchFamily="34" charset="0"/>
                <a:cs typeface="Arial" panose="020B0604020202020204" pitchFamily="34" charset="0"/>
              </a:rPr>
              <a:t>Politici de guvernare pentru dezvoltarea conceptului de Cercetare şi Inovare Responsabilă (Developing Governance for the Advancement of Responsible Research and </a:t>
            </a:r>
            <a:r>
              <a:rPr lang="vi-VN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Innovation)</a:t>
            </a:r>
            <a:r>
              <a:rPr lang="ro-RO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vi-VN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GARRI</a:t>
            </a:r>
            <a:r>
              <a:rPr lang="ro-RO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Granturi</a:t>
            </a:r>
            <a:r>
              <a:rPr lang="en-US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beneficiari</a:t>
            </a:r>
            <a:r>
              <a:rPr lang="en-US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identificati</a:t>
            </a:r>
            <a:endParaRPr lang="ro-RO" sz="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70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Definitii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err="1" smtClean="0"/>
              <a:t>Actiuni</a:t>
            </a:r>
            <a:r>
              <a:rPr lang="en-US" b="1" dirty="0" smtClean="0"/>
              <a:t> </a:t>
            </a:r>
            <a:r>
              <a:rPr lang="en-US" b="1" dirty="0"/>
              <a:t>de </a:t>
            </a:r>
            <a:r>
              <a:rPr lang="en-US" b="1" dirty="0" err="1"/>
              <a:t>cercetare</a:t>
            </a:r>
            <a:r>
              <a:rPr lang="en-US" b="1" dirty="0"/>
              <a:t> </a:t>
            </a:r>
            <a:r>
              <a:rPr lang="en-US" b="1" dirty="0" err="1"/>
              <a:t>si</a:t>
            </a:r>
            <a:r>
              <a:rPr lang="en-US" b="1" dirty="0"/>
              <a:t> </a:t>
            </a:r>
            <a:r>
              <a:rPr lang="en-US" b="1" dirty="0" err="1"/>
              <a:t>inovare</a:t>
            </a:r>
            <a:endParaRPr lang="en-US" b="1" dirty="0"/>
          </a:p>
          <a:p>
            <a:r>
              <a:rPr lang="en-US" i="1" dirty="0" err="1"/>
              <a:t>Descriere</a:t>
            </a:r>
            <a:r>
              <a:rPr lang="en-US" i="1" dirty="0"/>
              <a:t>: </a:t>
            </a:r>
            <a:r>
              <a:rPr lang="en-US" dirty="0" err="1"/>
              <a:t>Actiuni</a:t>
            </a:r>
            <a:r>
              <a:rPr lang="en-US" dirty="0"/>
              <a:t> care </a:t>
            </a:r>
            <a:r>
              <a:rPr lang="en-US" dirty="0" err="1"/>
              <a:t>contin</a:t>
            </a:r>
            <a:r>
              <a:rPr lang="en-US" dirty="0"/>
              <a:t> </a:t>
            </a:r>
            <a:r>
              <a:rPr lang="en-US" dirty="0" err="1"/>
              <a:t>activitati</a:t>
            </a:r>
            <a:r>
              <a:rPr lang="en-US" dirty="0"/>
              <a:t> care </a:t>
            </a:r>
            <a:r>
              <a:rPr lang="en-US" dirty="0" err="1"/>
              <a:t>tintesc</a:t>
            </a:r>
            <a:r>
              <a:rPr lang="en-US" dirty="0"/>
              <a:t> </a:t>
            </a:r>
            <a:r>
              <a:rPr lang="en-US" dirty="0" err="1"/>
              <a:t>spre</a:t>
            </a:r>
            <a:r>
              <a:rPr lang="en-US" dirty="0"/>
              <a:t> </a:t>
            </a:r>
            <a:r>
              <a:rPr lang="en-US" dirty="0" err="1"/>
              <a:t>stabilirea</a:t>
            </a:r>
            <a:r>
              <a:rPr lang="en-US" dirty="0"/>
              <a:t> de </a:t>
            </a:r>
            <a:r>
              <a:rPr lang="en-US" dirty="0" err="1"/>
              <a:t>noi</a:t>
            </a:r>
            <a:r>
              <a:rPr lang="en-US" dirty="0"/>
              <a:t> </a:t>
            </a:r>
            <a:r>
              <a:rPr lang="en-US" dirty="0" err="1"/>
              <a:t>cunostinte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/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explorarea</a:t>
            </a:r>
            <a:r>
              <a:rPr lang="en-US" dirty="0"/>
              <a:t> </a:t>
            </a:r>
            <a:r>
              <a:rPr lang="en-US" dirty="0" err="1"/>
              <a:t>fezabilitatii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tehnologii</a:t>
            </a:r>
            <a:r>
              <a:rPr lang="en-US" dirty="0"/>
              <a:t>, </a:t>
            </a:r>
            <a:r>
              <a:rPr lang="en-US" dirty="0" err="1"/>
              <a:t>produs</a:t>
            </a:r>
            <a:r>
              <a:rPr lang="en-US" dirty="0"/>
              <a:t>, </a:t>
            </a:r>
            <a:r>
              <a:rPr lang="en-US" dirty="0" err="1"/>
              <a:t>proces</a:t>
            </a:r>
            <a:r>
              <a:rPr lang="en-US" dirty="0"/>
              <a:t> </a:t>
            </a:r>
            <a:r>
              <a:rPr lang="en-US" dirty="0" err="1"/>
              <a:t>serviciu</a:t>
            </a:r>
            <a:r>
              <a:rPr lang="en-US" dirty="0"/>
              <a:t> </a:t>
            </a:r>
            <a:r>
              <a:rPr lang="en-US" dirty="0" err="1"/>
              <a:t>nou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imbunatatit</a:t>
            </a:r>
            <a:r>
              <a:rPr lang="en-US" dirty="0"/>
              <a:t>.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scop</a:t>
            </a:r>
            <a:r>
              <a:rPr lang="en-US" dirty="0"/>
              <a:t> pot fi </a:t>
            </a:r>
            <a:r>
              <a:rPr lang="en-US" dirty="0" err="1"/>
              <a:t>incluse</a:t>
            </a:r>
            <a:r>
              <a:rPr lang="en-US" dirty="0"/>
              <a:t> </a:t>
            </a:r>
            <a:r>
              <a:rPr lang="en-US" dirty="0" err="1"/>
              <a:t>cercetari</a:t>
            </a:r>
            <a:r>
              <a:rPr lang="en-US" dirty="0"/>
              <a:t> </a:t>
            </a:r>
            <a:r>
              <a:rPr lang="en-US" dirty="0" err="1"/>
              <a:t>fundamentale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 smtClean="0"/>
              <a:t>aplicate</a:t>
            </a:r>
            <a:r>
              <a:rPr lang="en-US" dirty="0"/>
              <a:t>, </a:t>
            </a:r>
            <a:r>
              <a:rPr lang="en-US" dirty="0" err="1"/>
              <a:t>dezvoltare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integrare</a:t>
            </a:r>
            <a:r>
              <a:rPr lang="en-US" dirty="0"/>
              <a:t> de </a:t>
            </a:r>
            <a:r>
              <a:rPr lang="en-US" dirty="0" err="1"/>
              <a:t>tehnologii</a:t>
            </a:r>
            <a:r>
              <a:rPr lang="en-US" dirty="0"/>
              <a:t>, </a:t>
            </a:r>
            <a:r>
              <a:rPr lang="en-US" dirty="0" err="1"/>
              <a:t>testarea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validarea</a:t>
            </a:r>
            <a:r>
              <a:rPr lang="en-US" dirty="0"/>
              <a:t> </a:t>
            </a:r>
            <a:r>
              <a:rPr lang="en-US" dirty="0" err="1"/>
              <a:t>prototipurilor</a:t>
            </a:r>
            <a:r>
              <a:rPr lang="en-US" dirty="0"/>
              <a:t> in </a:t>
            </a:r>
            <a:r>
              <a:rPr lang="en-US" dirty="0" err="1"/>
              <a:t>laborator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in </a:t>
            </a:r>
            <a:r>
              <a:rPr lang="en-US" dirty="0" err="1"/>
              <a:t>mediu</a:t>
            </a:r>
            <a:r>
              <a:rPr lang="en-US" dirty="0"/>
              <a:t> </a:t>
            </a:r>
            <a:r>
              <a:rPr lang="en-US" dirty="0" err="1"/>
              <a:t>simulat</a:t>
            </a:r>
            <a:r>
              <a:rPr lang="en-US" dirty="0"/>
              <a:t>. </a:t>
            </a:r>
          </a:p>
          <a:p>
            <a:r>
              <a:rPr lang="en-US" dirty="0" err="1"/>
              <a:t>Proiectele</a:t>
            </a:r>
            <a:r>
              <a:rPr lang="en-US" dirty="0"/>
              <a:t> pot </a:t>
            </a:r>
            <a:r>
              <a:rPr lang="en-US" dirty="0" err="1"/>
              <a:t>contine</a:t>
            </a:r>
            <a:r>
              <a:rPr lang="en-US" dirty="0"/>
              <a:t> </a:t>
            </a:r>
            <a:r>
              <a:rPr lang="en-US" dirty="0" err="1"/>
              <a:t>activitati</a:t>
            </a:r>
            <a:r>
              <a:rPr lang="en-US" dirty="0"/>
              <a:t> pilot </a:t>
            </a:r>
            <a:r>
              <a:rPr lang="en-US" dirty="0" err="1"/>
              <a:t>sau</a:t>
            </a:r>
            <a:r>
              <a:rPr lang="en-US" dirty="0"/>
              <a:t> demonstrative la </a:t>
            </a:r>
            <a:r>
              <a:rPr lang="en-US" dirty="0" err="1"/>
              <a:t>scara</a:t>
            </a:r>
            <a:r>
              <a:rPr lang="en-US" dirty="0"/>
              <a:t> </a:t>
            </a:r>
            <a:r>
              <a:rPr lang="en-US" dirty="0" err="1"/>
              <a:t>redusa</a:t>
            </a:r>
            <a:r>
              <a:rPr lang="en-US" dirty="0"/>
              <a:t> in </a:t>
            </a:r>
            <a:r>
              <a:rPr lang="en-US" dirty="0" err="1"/>
              <a:t>scopul</a:t>
            </a:r>
            <a:r>
              <a:rPr lang="en-US" dirty="0"/>
              <a:t> </a:t>
            </a:r>
            <a:r>
              <a:rPr lang="en-US" dirty="0" err="1"/>
              <a:t>demonstrarii</a:t>
            </a:r>
            <a:r>
              <a:rPr lang="en-US" dirty="0"/>
              <a:t> </a:t>
            </a:r>
            <a:r>
              <a:rPr lang="en-US" dirty="0" err="1"/>
              <a:t>fezabilitatii</a:t>
            </a:r>
            <a:r>
              <a:rPr lang="en-US" dirty="0"/>
              <a:t> </a:t>
            </a:r>
            <a:r>
              <a:rPr lang="en-US" dirty="0" err="1"/>
              <a:t>tehnice</a:t>
            </a:r>
            <a:r>
              <a:rPr lang="en-US" dirty="0"/>
              <a:t> </a:t>
            </a:r>
            <a:r>
              <a:rPr lang="en-US" dirty="0" err="1"/>
              <a:t>intr</a:t>
            </a:r>
            <a:r>
              <a:rPr lang="en-US" dirty="0"/>
              <a:t>-un </a:t>
            </a:r>
            <a:r>
              <a:rPr lang="en-US" dirty="0" err="1"/>
              <a:t>cadru</a:t>
            </a:r>
            <a:r>
              <a:rPr lang="en-US" dirty="0"/>
              <a:t> </a:t>
            </a:r>
            <a:r>
              <a:rPr lang="en-US" dirty="0" err="1"/>
              <a:t>apropiat</a:t>
            </a:r>
            <a:r>
              <a:rPr lang="en-US" dirty="0"/>
              <a:t> de </a:t>
            </a:r>
            <a:r>
              <a:rPr lang="en-US" dirty="0" err="1"/>
              <a:t>cel</a:t>
            </a:r>
            <a:r>
              <a:rPr lang="en-US" dirty="0"/>
              <a:t> operational. </a:t>
            </a:r>
          </a:p>
          <a:p>
            <a:r>
              <a:rPr lang="en-US" dirty="0" err="1" smtClean="0"/>
              <a:t>Consortiu</a:t>
            </a:r>
            <a:r>
              <a:rPr lang="en-US" dirty="0" smtClean="0"/>
              <a:t> din minim 3 </a:t>
            </a:r>
            <a:r>
              <a:rPr lang="en-US" dirty="0" err="1" smtClean="0"/>
              <a:t>entitati</a:t>
            </a:r>
            <a:r>
              <a:rPr lang="en-US" dirty="0" smtClean="0"/>
              <a:t> </a:t>
            </a:r>
            <a:r>
              <a:rPr lang="en-US" dirty="0" err="1" smtClean="0"/>
              <a:t>independente</a:t>
            </a:r>
            <a:r>
              <a:rPr lang="en-US" dirty="0" smtClean="0"/>
              <a:t> </a:t>
            </a:r>
            <a:r>
              <a:rPr lang="en-US" dirty="0" err="1" smtClean="0"/>
              <a:t>intre</a:t>
            </a:r>
            <a:r>
              <a:rPr lang="en-US" dirty="0" smtClean="0"/>
              <a:t> </a:t>
            </a:r>
            <a:r>
              <a:rPr lang="en-US" dirty="0" err="1" smtClean="0"/>
              <a:t>ele</a:t>
            </a:r>
            <a:r>
              <a:rPr lang="en-US" dirty="0" smtClean="0"/>
              <a:t>, din </a:t>
            </a:r>
            <a:r>
              <a:rPr lang="en-US" dirty="0" err="1" smtClean="0"/>
              <a:t>tari</a:t>
            </a:r>
            <a:r>
              <a:rPr lang="en-US" dirty="0" smtClean="0"/>
              <a:t> </a:t>
            </a:r>
            <a:r>
              <a:rPr lang="en-US" dirty="0" err="1" smtClean="0"/>
              <a:t>diferite</a:t>
            </a:r>
            <a:r>
              <a:rPr lang="en-US" dirty="0" smtClean="0"/>
              <a:t>, </a:t>
            </a:r>
            <a:r>
              <a:rPr lang="en-US" dirty="0" err="1" smtClean="0"/>
              <a:t>membre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asociate</a:t>
            </a:r>
            <a:endParaRPr lang="en-US" dirty="0" smtClean="0"/>
          </a:p>
          <a:p>
            <a:r>
              <a:rPr lang="en-US" i="1" dirty="0"/>
              <a:t>Rata de </a:t>
            </a:r>
            <a:r>
              <a:rPr lang="en-US" i="1" dirty="0" err="1"/>
              <a:t>finantare</a:t>
            </a:r>
            <a:r>
              <a:rPr lang="en-US" i="1" dirty="0"/>
              <a:t>: </a:t>
            </a:r>
            <a:r>
              <a:rPr lang="en-US" dirty="0"/>
              <a:t>100%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69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err="1"/>
              <a:t>Actiuni</a:t>
            </a:r>
            <a:r>
              <a:rPr lang="en-US" b="1" dirty="0"/>
              <a:t> de </a:t>
            </a:r>
            <a:r>
              <a:rPr lang="en-US" b="1" dirty="0" err="1"/>
              <a:t>coordonare</a:t>
            </a:r>
            <a:r>
              <a:rPr lang="en-US" b="1" dirty="0"/>
              <a:t> </a:t>
            </a:r>
            <a:r>
              <a:rPr lang="en-US" b="1" dirty="0" err="1"/>
              <a:t>si</a:t>
            </a:r>
            <a:r>
              <a:rPr lang="en-US" b="1" dirty="0"/>
              <a:t> </a:t>
            </a:r>
            <a:r>
              <a:rPr lang="en-US" b="1" dirty="0" err="1"/>
              <a:t>sprijin</a:t>
            </a:r>
            <a:r>
              <a:rPr lang="en-US" b="1" dirty="0"/>
              <a:t> </a:t>
            </a:r>
          </a:p>
          <a:p>
            <a:r>
              <a:rPr lang="en-US" i="1" dirty="0" err="1"/>
              <a:t>Descriere</a:t>
            </a:r>
            <a:r>
              <a:rPr lang="en-US" i="1" dirty="0"/>
              <a:t>: </a:t>
            </a:r>
            <a:r>
              <a:rPr lang="en-US" dirty="0" err="1"/>
              <a:t>Actiuni</a:t>
            </a:r>
            <a:r>
              <a:rPr lang="en-US" dirty="0"/>
              <a:t> care </a:t>
            </a:r>
            <a:r>
              <a:rPr lang="en-US" dirty="0" err="1"/>
              <a:t>constau</a:t>
            </a:r>
            <a:r>
              <a:rPr lang="en-US" dirty="0"/>
              <a:t> in principal din </a:t>
            </a:r>
            <a:r>
              <a:rPr lang="en-US" dirty="0" err="1"/>
              <a:t>activitati</a:t>
            </a:r>
            <a:r>
              <a:rPr lang="en-US" dirty="0"/>
              <a:t> de </a:t>
            </a:r>
            <a:r>
              <a:rPr lang="en-US" dirty="0" err="1"/>
              <a:t>insotire</a:t>
            </a:r>
            <a:r>
              <a:rPr lang="en-US" dirty="0"/>
              <a:t> ca de </a:t>
            </a:r>
            <a:r>
              <a:rPr lang="en-US" dirty="0" err="1"/>
              <a:t>exemplu</a:t>
            </a:r>
            <a:r>
              <a:rPr lang="en-US" dirty="0"/>
              <a:t> </a:t>
            </a:r>
            <a:r>
              <a:rPr lang="en-US" dirty="0" err="1"/>
              <a:t>standardizare</a:t>
            </a:r>
            <a:r>
              <a:rPr lang="en-US" dirty="0"/>
              <a:t>, </a:t>
            </a:r>
            <a:r>
              <a:rPr lang="en-US" dirty="0" err="1"/>
              <a:t>diseminare</a:t>
            </a:r>
            <a:r>
              <a:rPr lang="en-US" dirty="0"/>
              <a:t>, </a:t>
            </a:r>
            <a:r>
              <a:rPr lang="ro-RO" dirty="0"/>
              <a:t>sensibilizare și comunicare, crearea de rețele</a:t>
            </a:r>
            <a:r>
              <a:rPr lang="en-US" dirty="0"/>
              <a:t>, </a:t>
            </a:r>
            <a:r>
              <a:rPr lang="ro-RO" dirty="0"/>
              <a:t>servicii de coordonare sau de sprijin , dialoguri politice</a:t>
            </a:r>
            <a:r>
              <a:rPr lang="en-US" dirty="0"/>
              <a:t>, </a:t>
            </a:r>
            <a:r>
              <a:rPr lang="ro-RO" dirty="0"/>
              <a:t>exerciții și studii de învățare reciprocă, inclusiv studii de proiectare pentru noi infrastructuri </a:t>
            </a:r>
            <a:r>
              <a:rPr lang="en-US" dirty="0"/>
              <a:t>; </a:t>
            </a:r>
            <a:r>
              <a:rPr lang="ro-RO" dirty="0"/>
              <a:t> po</a:t>
            </a:r>
            <a:r>
              <a:rPr lang="en-US" dirty="0"/>
              <a:t>t fi</a:t>
            </a:r>
            <a:r>
              <a:rPr lang="ro-RO" dirty="0"/>
              <a:t> inclu</a:t>
            </a:r>
            <a:r>
              <a:rPr lang="en-US" dirty="0"/>
              <a:t>s</a:t>
            </a:r>
            <a:r>
              <a:rPr lang="ro-RO" dirty="0"/>
              <a:t>e activități complementare de planificare strategică, crearea de rețele și coordonare între programele din diferite țări. </a:t>
            </a:r>
            <a:endParaRPr lang="en-US" dirty="0" smtClean="0"/>
          </a:p>
          <a:p>
            <a:r>
              <a:rPr lang="en-US" dirty="0" err="1" smtClean="0"/>
              <a:t>Cel</a:t>
            </a:r>
            <a:r>
              <a:rPr lang="en-US" dirty="0" smtClean="0"/>
              <a:t> </a:t>
            </a:r>
            <a:r>
              <a:rPr lang="en-US" dirty="0" err="1" smtClean="0"/>
              <a:t>putin</a:t>
            </a:r>
            <a:r>
              <a:rPr lang="en-US" dirty="0" smtClean="0"/>
              <a:t> o </a:t>
            </a:r>
            <a:r>
              <a:rPr lang="en-US" dirty="0" err="1" smtClean="0"/>
              <a:t>entitate</a:t>
            </a:r>
            <a:r>
              <a:rPr lang="en-US" dirty="0" smtClean="0"/>
              <a:t> </a:t>
            </a:r>
            <a:r>
              <a:rPr lang="en-US" dirty="0" err="1" smtClean="0"/>
              <a:t>dintr</a:t>
            </a:r>
            <a:r>
              <a:rPr lang="en-US" dirty="0" smtClean="0"/>
              <a:t>-o </a:t>
            </a:r>
            <a:r>
              <a:rPr lang="en-US" dirty="0" err="1" smtClean="0"/>
              <a:t>tara</a:t>
            </a:r>
            <a:r>
              <a:rPr lang="en-US" dirty="0" smtClean="0"/>
              <a:t> </a:t>
            </a:r>
            <a:r>
              <a:rPr lang="en-US" dirty="0" err="1" smtClean="0"/>
              <a:t>membra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asociata</a:t>
            </a:r>
            <a:endParaRPr lang="en-US" dirty="0"/>
          </a:p>
          <a:p>
            <a:r>
              <a:rPr lang="en-US" i="1" dirty="0"/>
              <a:t>Rata de </a:t>
            </a:r>
            <a:r>
              <a:rPr lang="en-US" i="1" dirty="0" err="1"/>
              <a:t>finantare</a:t>
            </a:r>
            <a:r>
              <a:rPr lang="en-US" i="1" dirty="0"/>
              <a:t>: </a:t>
            </a:r>
            <a:r>
              <a:rPr lang="en-US" dirty="0"/>
              <a:t>100%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76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628800"/>
            <a:ext cx="8003232" cy="46805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000" b="1" dirty="0" err="1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Educaţie</a:t>
            </a:r>
            <a:r>
              <a:rPr lang="en-GB" sz="20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şi</a:t>
            </a:r>
            <a:r>
              <a:rPr lang="en-GB" sz="20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cariere</a:t>
            </a:r>
            <a:r>
              <a:rPr lang="en-GB" sz="20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ştiinţifice</a:t>
            </a:r>
            <a:r>
              <a:rPr lang="en-GB" sz="20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mai</a:t>
            </a:r>
            <a:r>
              <a:rPr lang="en-GB" sz="20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atractive</a:t>
            </a:r>
            <a:r>
              <a:rPr lang="en-GB" sz="20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pentru</a:t>
            </a:r>
            <a:r>
              <a:rPr lang="en-GB" sz="20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000" b="1" dirty="0" err="1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tineri</a:t>
            </a:r>
            <a:r>
              <a:rPr lang="en-GB" sz="200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(Making Science Education and Careers Attractive for young people)</a:t>
            </a:r>
            <a:r>
              <a:rPr lang="en-GB" sz="20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o-R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SEAC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ro-RO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ţ</a:t>
            </a:r>
            <a:r>
              <a:rPr lang="en-US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iuni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SEAC.1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2015 </a:t>
            </a:r>
            <a:r>
              <a:rPr lang="ro-RO" sz="20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etode inovat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ive</a:t>
            </a: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0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face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educatia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stiintifica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carierele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stiintifice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atractive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tineri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</a:rPr>
              <a:t>actiune</a:t>
            </a:r>
            <a:r>
              <a:rPr lang="en-US" sz="2000" i="1" dirty="0" smtClean="0">
                <a:solidFill>
                  <a:srgbClr val="FF0000"/>
                </a:solidFill>
              </a:rPr>
              <a:t> de </a:t>
            </a:r>
            <a:r>
              <a:rPr lang="en-US" sz="2000" i="1" dirty="0" err="1" smtClean="0">
                <a:solidFill>
                  <a:srgbClr val="FF0000"/>
                </a:solidFill>
              </a:rPr>
              <a:t>cercetare</a:t>
            </a:r>
            <a:r>
              <a:rPr lang="en-US" sz="2000" i="1" dirty="0" smtClean="0">
                <a:solidFill>
                  <a:srgbClr val="FF0000"/>
                </a:solidFill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</a:rPr>
              <a:t>si</a:t>
            </a:r>
            <a:r>
              <a:rPr lang="en-US" sz="2000" i="1" dirty="0" smtClean="0">
                <a:solidFill>
                  <a:srgbClr val="FF0000"/>
                </a:solidFill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</a:rPr>
              <a:t>inovare</a:t>
            </a:r>
            <a:r>
              <a:rPr lang="en-US" sz="2000" i="1" dirty="0" smtClean="0">
                <a:solidFill>
                  <a:srgbClr val="FF0000"/>
                </a:solidFill>
              </a:rPr>
              <a:t>/</a:t>
            </a:r>
            <a:r>
              <a:rPr lang="en-US" sz="2000" i="1" dirty="0" err="1">
                <a:solidFill>
                  <a:srgbClr val="00B050"/>
                </a:solidFill>
              </a:rPr>
              <a:t>actiune</a:t>
            </a:r>
            <a:r>
              <a:rPr lang="en-US" sz="2000" i="1" dirty="0">
                <a:solidFill>
                  <a:srgbClr val="00B050"/>
                </a:solidFill>
              </a:rPr>
              <a:t> de </a:t>
            </a:r>
            <a:r>
              <a:rPr lang="en-US" sz="2000" i="1" dirty="0" err="1">
                <a:solidFill>
                  <a:srgbClr val="00B050"/>
                </a:solidFill>
              </a:rPr>
              <a:t>coordonare</a:t>
            </a:r>
            <a:r>
              <a:rPr lang="en-US" sz="2000" i="1" dirty="0">
                <a:solidFill>
                  <a:srgbClr val="00B050"/>
                </a:solidFill>
              </a:rPr>
              <a:t> </a:t>
            </a:r>
            <a:r>
              <a:rPr lang="en-US" sz="2000" i="1" dirty="0" err="1">
                <a:solidFill>
                  <a:srgbClr val="00B050"/>
                </a:solidFill>
              </a:rPr>
              <a:t>si</a:t>
            </a:r>
            <a:r>
              <a:rPr lang="en-US" sz="2000" i="1" dirty="0">
                <a:solidFill>
                  <a:srgbClr val="00B050"/>
                </a:solidFill>
              </a:rPr>
              <a:t> </a:t>
            </a:r>
            <a:r>
              <a:rPr lang="en-US" sz="2000" i="1" dirty="0" err="1" smtClean="0">
                <a:solidFill>
                  <a:srgbClr val="00B050"/>
                </a:solidFill>
              </a:rPr>
              <a:t>sprijin</a:t>
            </a:r>
            <a:endParaRPr lang="en-US" sz="2000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SEAC.2.2014 –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Cercetarea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inovarea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responsabila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in curricula de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invatamant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superior </a:t>
            </a:r>
            <a:r>
              <a:rPr lang="en-US" sz="2000" i="1" dirty="0" err="1" smtClean="0">
                <a:solidFill>
                  <a:srgbClr val="00B050"/>
                </a:solidFill>
              </a:rPr>
              <a:t>actiune</a:t>
            </a:r>
            <a:r>
              <a:rPr lang="en-US" sz="2000" i="1" dirty="0" smtClean="0">
                <a:solidFill>
                  <a:srgbClr val="00B050"/>
                </a:solidFill>
              </a:rPr>
              <a:t> de </a:t>
            </a:r>
            <a:r>
              <a:rPr lang="en-US" sz="2000" i="1" dirty="0" err="1" smtClean="0">
                <a:solidFill>
                  <a:srgbClr val="00B050"/>
                </a:solidFill>
              </a:rPr>
              <a:t>coordonare</a:t>
            </a:r>
            <a:r>
              <a:rPr lang="en-US" sz="2000" i="1" dirty="0" smtClean="0">
                <a:solidFill>
                  <a:srgbClr val="00B050"/>
                </a:solidFill>
              </a:rPr>
              <a:t> </a:t>
            </a:r>
            <a:r>
              <a:rPr lang="en-US" sz="2000" i="1" dirty="0" err="1" smtClean="0">
                <a:solidFill>
                  <a:srgbClr val="00B050"/>
                </a:solidFill>
              </a:rPr>
              <a:t>si</a:t>
            </a:r>
            <a:r>
              <a:rPr lang="en-US" sz="2000" i="1" dirty="0" smtClean="0">
                <a:solidFill>
                  <a:srgbClr val="00B050"/>
                </a:solidFill>
              </a:rPr>
              <a:t> </a:t>
            </a:r>
            <a:r>
              <a:rPr lang="en-US" sz="2000" i="1" dirty="0" err="1" smtClean="0">
                <a:solidFill>
                  <a:srgbClr val="00B050"/>
                </a:solidFill>
              </a:rPr>
              <a:t>sprijin</a:t>
            </a:r>
            <a:endParaRPr lang="en-US" sz="2000" i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SEAC.3.2014 </a:t>
            </a:r>
            <a:r>
              <a:rPr lang="ro-RO" sz="20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perare </a:t>
            </a:r>
            <a:r>
              <a:rPr lang="ro-RO" sz="2000" dirty="0">
                <a:latin typeface="Arial" panose="020B0604020202020204" pitchFamily="34" charset="0"/>
                <a:cs typeface="Arial" panose="020B0604020202020204" pitchFamily="34" charset="0"/>
              </a:rPr>
              <a:t>trans - </a:t>
            </a: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național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000" dirty="0">
                <a:latin typeface="Arial" panose="020B0604020202020204" pitchFamily="34" charset="0"/>
                <a:cs typeface="Arial" panose="020B0604020202020204" pitchFamily="34" charset="0"/>
              </a:rPr>
              <a:t>a rețelei de servicii EURAXESS </a:t>
            </a:r>
            <a:r>
              <a:rPr lang="en-US" sz="2000" i="1" dirty="0" err="1" smtClean="0">
                <a:solidFill>
                  <a:srgbClr val="00B050"/>
                </a:solidFill>
              </a:rPr>
              <a:t>actiune</a:t>
            </a:r>
            <a:r>
              <a:rPr lang="en-US" sz="2000" i="1" dirty="0" smtClean="0">
                <a:solidFill>
                  <a:srgbClr val="00B050"/>
                </a:solidFill>
              </a:rPr>
              <a:t> de </a:t>
            </a:r>
            <a:r>
              <a:rPr lang="en-US" sz="2000" i="1" dirty="0" err="1" smtClean="0">
                <a:solidFill>
                  <a:srgbClr val="00B050"/>
                </a:solidFill>
              </a:rPr>
              <a:t>coordonare</a:t>
            </a:r>
            <a:r>
              <a:rPr lang="en-US" sz="2000" i="1" dirty="0" smtClean="0">
                <a:solidFill>
                  <a:srgbClr val="00B050"/>
                </a:solidFill>
              </a:rPr>
              <a:t> </a:t>
            </a:r>
            <a:r>
              <a:rPr lang="en-US" sz="2000" i="1" dirty="0" err="1" smtClean="0">
                <a:solidFill>
                  <a:srgbClr val="00B050"/>
                </a:solidFill>
              </a:rPr>
              <a:t>si</a:t>
            </a:r>
            <a:r>
              <a:rPr lang="en-US" sz="2000" i="1" dirty="0" smtClean="0">
                <a:solidFill>
                  <a:srgbClr val="00B050"/>
                </a:solidFill>
              </a:rPr>
              <a:t> </a:t>
            </a:r>
            <a:r>
              <a:rPr lang="en-US" sz="2000" i="1" dirty="0" err="1" smtClean="0">
                <a:solidFill>
                  <a:srgbClr val="00B050"/>
                </a:solidFill>
              </a:rPr>
              <a:t>sprijin</a:t>
            </a:r>
            <a:endParaRPr lang="en-US" sz="2000" i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SEAC.4.2015 –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Activitati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informare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EURAXESS </a:t>
            </a:r>
            <a:r>
              <a:rPr lang="en-US" sz="2000" i="1" dirty="0" err="1" smtClean="0">
                <a:solidFill>
                  <a:srgbClr val="00B050"/>
                </a:solidFill>
              </a:rPr>
              <a:t>actiune</a:t>
            </a:r>
            <a:r>
              <a:rPr lang="en-US" sz="2000" i="1" dirty="0" smtClean="0">
                <a:solidFill>
                  <a:srgbClr val="00B050"/>
                </a:solidFill>
              </a:rPr>
              <a:t> de </a:t>
            </a:r>
            <a:r>
              <a:rPr lang="en-US" sz="2000" i="1" dirty="0" err="1" smtClean="0">
                <a:solidFill>
                  <a:srgbClr val="00B050"/>
                </a:solidFill>
              </a:rPr>
              <a:t>coordonare</a:t>
            </a:r>
            <a:r>
              <a:rPr lang="en-US" sz="2000" i="1" dirty="0" smtClean="0">
                <a:solidFill>
                  <a:srgbClr val="00B050"/>
                </a:solidFill>
              </a:rPr>
              <a:t> </a:t>
            </a:r>
            <a:r>
              <a:rPr lang="en-US" sz="2000" i="1" dirty="0" err="1" smtClean="0">
                <a:solidFill>
                  <a:srgbClr val="00B050"/>
                </a:solidFill>
              </a:rPr>
              <a:t>si</a:t>
            </a:r>
            <a:r>
              <a:rPr lang="en-US" sz="2000" i="1" dirty="0" smtClean="0">
                <a:solidFill>
                  <a:srgbClr val="00B050"/>
                </a:solidFill>
              </a:rPr>
              <a:t> </a:t>
            </a:r>
            <a:r>
              <a:rPr lang="en-US" sz="2000" i="1" dirty="0" err="1" smtClean="0">
                <a:solidFill>
                  <a:srgbClr val="00B050"/>
                </a:solidFill>
              </a:rPr>
              <a:t>sprijin</a:t>
            </a:r>
            <a:endParaRPr lang="en-US" sz="2000" i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3688596"/>
              </p:ext>
            </p:extLst>
          </p:nvPr>
        </p:nvGraphicFramePr>
        <p:xfrm>
          <a:off x="457200" y="1600200"/>
          <a:ext cx="82296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4840"/>
                <a:gridCol w="1368152"/>
                <a:gridCol w="1224136"/>
                <a:gridCol w="116247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Actiunea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Schema de </a:t>
                      </a:r>
                      <a:r>
                        <a:rPr lang="en-US" dirty="0" err="1" smtClean="0"/>
                        <a:t>finantare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Buget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indicat</a:t>
                      </a:r>
                      <a:r>
                        <a:rPr lang="en-US" dirty="0" smtClean="0"/>
                        <a:t> per </a:t>
                      </a:r>
                      <a:r>
                        <a:rPr lang="en-US" dirty="0" err="1" smtClean="0"/>
                        <a:t>proiect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mil.Euro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Buget</a:t>
                      </a:r>
                      <a:r>
                        <a:rPr lang="en-US" dirty="0" smtClean="0"/>
                        <a:t> total </a:t>
                      </a:r>
                      <a:r>
                        <a:rPr lang="en-US" dirty="0" err="1" smtClean="0"/>
                        <a:t>mil.Euro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SEAC.1.2014.2015</a:t>
                      </a:r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etode inovat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ive</a:t>
                      </a:r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face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educatia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stiintifica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carierele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stiintifice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atractive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pentru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tineri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ACI , ACS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765" marR="5765" marT="57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1/1,8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765" marR="5765" marT="57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5,6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765" marR="5765" marT="5756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SEAC.2.2014</a:t>
                      </a:r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Cercetarea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inovarea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responsabila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curricula de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invatamant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superior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ACS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765" marR="5765" marT="57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1/1,5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765" marR="5765" marT="57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765" marR="5765" marT="5756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SEAC.3.2014</a:t>
                      </a:r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perare trans - național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rețelei de servicii EURAXESS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ACS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765" marR="5765" marT="57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3,6</a:t>
                      </a:r>
                    </a:p>
                  </a:txBody>
                  <a:tcPr marL="5765" marR="5765" marT="57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3,6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765" marR="5765" marT="5756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98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vi-VN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Integrarea societăţii în ştiinţă şi inovare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(Integrating Society in Science and Innovation)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o-RO" b="1" dirty="0" smtClean="0"/>
              <a:t>ISSI</a:t>
            </a:r>
            <a:endParaRPr lang="en-US" b="1" dirty="0" smtClean="0"/>
          </a:p>
          <a:p>
            <a:pPr>
              <a:buNone/>
            </a:pPr>
            <a:r>
              <a:rPr lang="en-US" i="1" dirty="0" err="1" smtClean="0"/>
              <a:t>Actiuni</a:t>
            </a:r>
            <a:r>
              <a:rPr lang="en-US" i="1" dirty="0" smtClean="0"/>
              <a:t>:</a:t>
            </a:r>
          </a:p>
          <a:p>
            <a:r>
              <a:rPr lang="ro-RO" dirty="0" smtClean="0"/>
              <a:t>ISSI.1.201</a:t>
            </a:r>
            <a:r>
              <a:rPr lang="en-US" dirty="0" smtClean="0"/>
              <a:t>4.2015</a:t>
            </a:r>
            <a:r>
              <a:rPr lang="ro-RO" dirty="0" smtClean="0"/>
              <a:t> – </a:t>
            </a:r>
            <a:r>
              <a:rPr lang="en-US" dirty="0" err="1" smtClean="0"/>
              <a:t>Deschideri</a:t>
            </a:r>
            <a:r>
              <a:rPr lang="en-US" dirty="0" smtClean="0"/>
              <a:t> </a:t>
            </a:r>
            <a:r>
              <a:rPr lang="en-US" dirty="0" err="1" smtClean="0"/>
              <a:t>publice</a:t>
            </a:r>
            <a:r>
              <a:rPr lang="en-US" dirty="0" smtClean="0"/>
              <a:t> </a:t>
            </a:r>
            <a:r>
              <a:rPr lang="ro-RO" dirty="0" smtClean="0"/>
              <a:t>Pan - European</a:t>
            </a:r>
            <a:r>
              <a:rPr lang="en-US" dirty="0" smtClean="0"/>
              <a:t>e</a:t>
            </a:r>
            <a:r>
              <a:rPr lang="ro-RO" dirty="0" smtClean="0"/>
              <a:t> : expoziţii şi cafenele de știință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ro-RO" dirty="0" smtClean="0"/>
              <a:t>implicarea cetățenilor în domeniul științei </a:t>
            </a:r>
            <a:r>
              <a:rPr lang="en-US" sz="2900" i="1" dirty="0" err="1" smtClean="0">
                <a:solidFill>
                  <a:srgbClr val="00B050"/>
                </a:solidFill>
              </a:rPr>
              <a:t>actiune</a:t>
            </a:r>
            <a:r>
              <a:rPr lang="en-US" sz="2900" i="1" dirty="0" smtClean="0">
                <a:solidFill>
                  <a:srgbClr val="00B050"/>
                </a:solidFill>
              </a:rPr>
              <a:t> de </a:t>
            </a:r>
            <a:r>
              <a:rPr lang="en-US" sz="2900" i="1" dirty="0" err="1" smtClean="0">
                <a:solidFill>
                  <a:srgbClr val="00B050"/>
                </a:solidFill>
              </a:rPr>
              <a:t>coordonare</a:t>
            </a:r>
            <a:r>
              <a:rPr lang="en-US" sz="2900" i="1" dirty="0" smtClean="0">
                <a:solidFill>
                  <a:srgbClr val="00B050"/>
                </a:solidFill>
              </a:rPr>
              <a:t> </a:t>
            </a:r>
            <a:r>
              <a:rPr lang="en-US" sz="2900" i="1" dirty="0" err="1" smtClean="0">
                <a:solidFill>
                  <a:srgbClr val="00B050"/>
                </a:solidFill>
              </a:rPr>
              <a:t>si</a:t>
            </a:r>
            <a:r>
              <a:rPr lang="en-US" sz="2900" i="1" dirty="0" smtClean="0">
                <a:solidFill>
                  <a:srgbClr val="00B050"/>
                </a:solidFill>
              </a:rPr>
              <a:t> </a:t>
            </a:r>
            <a:r>
              <a:rPr lang="en-US" sz="2900" i="1" dirty="0" err="1" smtClean="0">
                <a:solidFill>
                  <a:srgbClr val="00B050"/>
                </a:solidFill>
              </a:rPr>
              <a:t>sprijin</a:t>
            </a:r>
            <a:endParaRPr lang="en-US" sz="2900" i="1" dirty="0" smtClean="0">
              <a:solidFill>
                <a:srgbClr val="00B050"/>
              </a:solidFill>
            </a:endParaRPr>
          </a:p>
          <a:p>
            <a:r>
              <a:rPr lang="ro-RO" dirty="0" smtClean="0"/>
              <a:t>ISSI.2.2014 - Cetățenii și implicarea pentru construirea </a:t>
            </a:r>
            <a:r>
              <a:rPr lang="en-US" dirty="0" smtClean="0"/>
              <a:t>de </a:t>
            </a:r>
            <a:r>
              <a:rPr lang="ro-RO" dirty="0" smtClean="0"/>
              <a:t>scenari</a:t>
            </a:r>
            <a:r>
              <a:rPr lang="en-US" dirty="0" err="1" smtClean="0"/>
              <a:t>i</a:t>
            </a:r>
            <a:r>
              <a:rPr lang="ro-RO" dirty="0" smtClean="0"/>
              <a:t> </a:t>
            </a:r>
            <a:r>
              <a:rPr lang="en-US" sz="2900" i="1" dirty="0" err="1" smtClean="0">
                <a:solidFill>
                  <a:srgbClr val="00B050"/>
                </a:solidFill>
              </a:rPr>
              <a:t>actiune</a:t>
            </a:r>
            <a:r>
              <a:rPr lang="en-US" sz="2900" i="1" dirty="0" smtClean="0">
                <a:solidFill>
                  <a:srgbClr val="00B050"/>
                </a:solidFill>
              </a:rPr>
              <a:t> de </a:t>
            </a:r>
            <a:r>
              <a:rPr lang="en-US" sz="2900" i="1" dirty="0" err="1" smtClean="0">
                <a:solidFill>
                  <a:srgbClr val="00B050"/>
                </a:solidFill>
              </a:rPr>
              <a:t>coordonare</a:t>
            </a:r>
            <a:r>
              <a:rPr lang="en-US" sz="2900" i="1" dirty="0" smtClean="0">
                <a:solidFill>
                  <a:srgbClr val="00B050"/>
                </a:solidFill>
              </a:rPr>
              <a:t> </a:t>
            </a:r>
            <a:r>
              <a:rPr lang="en-US" sz="2900" i="1" dirty="0" err="1" smtClean="0">
                <a:solidFill>
                  <a:srgbClr val="00B050"/>
                </a:solidFill>
              </a:rPr>
              <a:t>si</a:t>
            </a:r>
            <a:r>
              <a:rPr lang="en-US" sz="2900" i="1" dirty="0" smtClean="0">
                <a:solidFill>
                  <a:srgbClr val="00B050"/>
                </a:solidFill>
              </a:rPr>
              <a:t> </a:t>
            </a:r>
            <a:r>
              <a:rPr lang="en-US" sz="2900" i="1" dirty="0" err="1" smtClean="0">
                <a:solidFill>
                  <a:srgbClr val="00B050"/>
                </a:solidFill>
              </a:rPr>
              <a:t>sprijin</a:t>
            </a:r>
            <a:endParaRPr lang="en-US" sz="2900" i="1" dirty="0" smtClean="0">
              <a:solidFill>
                <a:srgbClr val="00B050"/>
              </a:solidFill>
            </a:endParaRPr>
          </a:p>
          <a:p>
            <a:r>
              <a:rPr lang="ro-RO" dirty="0" smtClean="0"/>
              <a:t>ISSI.3.201</a:t>
            </a:r>
            <a:r>
              <a:rPr lang="en-US" dirty="0" smtClean="0"/>
              <a:t>5</a:t>
            </a:r>
            <a:r>
              <a:rPr lang="ro-RO" dirty="0" smtClean="0"/>
              <a:t> – </a:t>
            </a:r>
            <a:r>
              <a:rPr lang="en-US" dirty="0" err="1" smtClean="0"/>
              <a:t>Platforma</a:t>
            </a:r>
            <a:r>
              <a:rPr lang="en-US" dirty="0" smtClean="0"/>
              <a:t> de </a:t>
            </a:r>
            <a:r>
              <a:rPr lang="en-US" dirty="0" err="1" smtClean="0"/>
              <a:t>impartasire</a:t>
            </a:r>
            <a:r>
              <a:rPr lang="en-US" dirty="0" smtClean="0"/>
              <a:t> a </a:t>
            </a:r>
            <a:r>
              <a:rPr lang="en-US" dirty="0" err="1" smtClean="0"/>
              <a:t>cunostintelor</a:t>
            </a:r>
            <a:r>
              <a:rPr lang="en-US" dirty="0" smtClean="0"/>
              <a:t> </a:t>
            </a:r>
            <a:r>
              <a:rPr lang="en-US" sz="2900" i="1" dirty="0" err="1" smtClean="0">
                <a:solidFill>
                  <a:srgbClr val="00B050"/>
                </a:solidFill>
              </a:rPr>
              <a:t>actiune</a:t>
            </a:r>
            <a:r>
              <a:rPr lang="en-US" sz="2900" i="1" dirty="0" smtClean="0">
                <a:solidFill>
                  <a:srgbClr val="00B050"/>
                </a:solidFill>
              </a:rPr>
              <a:t> de </a:t>
            </a:r>
            <a:r>
              <a:rPr lang="en-US" sz="2900" i="1" dirty="0" err="1" smtClean="0">
                <a:solidFill>
                  <a:srgbClr val="00B050"/>
                </a:solidFill>
              </a:rPr>
              <a:t>coordonare</a:t>
            </a:r>
            <a:r>
              <a:rPr lang="en-US" sz="2900" i="1" dirty="0" smtClean="0">
                <a:solidFill>
                  <a:srgbClr val="00B050"/>
                </a:solidFill>
              </a:rPr>
              <a:t> </a:t>
            </a:r>
            <a:r>
              <a:rPr lang="en-US" sz="2900" i="1" dirty="0" err="1" smtClean="0">
                <a:solidFill>
                  <a:srgbClr val="00B050"/>
                </a:solidFill>
              </a:rPr>
              <a:t>si</a:t>
            </a:r>
            <a:r>
              <a:rPr lang="en-US" sz="2900" i="1" dirty="0" smtClean="0">
                <a:solidFill>
                  <a:srgbClr val="00B050"/>
                </a:solidFill>
              </a:rPr>
              <a:t> </a:t>
            </a:r>
            <a:r>
              <a:rPr lang="en-US" sz="2900" i="1" dirty="0" err="1" smtClean="0">
                <a:solidFill>
                  <a:srgbClr val="00B050"/>
                </a:solidFill>
              </a:rPr>
              <a:t>sprijin</a:t>
            </a:r>
            <a:endParaRPr lang="en-US" sz="2900" i="1" dirty="0" smtClean="0">
              <a:solidFill>
                <a:srgbClr val="00B050"/>
              </a:solidFill>
            </a:endParaRPr>
          </a:p>
          <a:p>
            <a:r>
              <a:rPr lang="ro-RO" dirty="0" smtClean="0"/>
              <a:t>ISSI.4.2015 – Mecanisme</a:t>
            </a:r>
            <a:r>
              <a:rPr lang="en-US" dirty="0" smtClean="0"/>
              <a:t> </a:t>
            </a:r>
            <a:r>
              <a:rPr lang="ro-RO" dirty="0" smtClean="0"/>
              <a:t>On - line de consiliere bazată pe cunoaștere</a:t>
            </a:r>
            <a:r>
              <a:rPr lang="en-US" dirty="0" smtClean="0"/>
              <a:t> </a:t>
            </a:r>
            <a:r>
              <a:rPr lang="en-US" sz="2900" i="1" dirty="0" smtClean="0"/>
              <a:t>-</a:t>
            </a:r>
            <a:r>
              <a:rPr lang="en-US" sz="2900" i="1" dirty="0" err="1" smtClean="0">
                <a:solidFill>
                  <a:srgbClr val="FF0000"/>
                </a:solidFill>
              </a:rPr>
              <a:t>actiune</a:t>
            </a:r>
            <a:r>
              <a:rPr lang="en-US" sz="2900" i="1" dirty="0" smtClean="0">
                <a:solidFill>
                  <a:srgbClr val="FF0000"/>
                </a:solidFill>
              </a:rPr>
              <a:t> de </a:t>
            </a:r>
            <a:r>
              <a:rPr lang="en-US" sz="2900" i="1" dirty="0" err="1" smtClean="0">
                <a:solidFill>
                  <a:srgbClr val="FF0000"/>
                </a:solidFill>
              </a:rPr>
              <a:t>cercetare</a:t>
            </a:r>
            <a:r>
              <a:rPr lang="en-US" sz="2900" i="1" dirty="0" smtClean="0">
                <a:solidFill>
                  <a:srgbClr val="FF0000"/>
                </a:solidFill>
              </a:rPr>
              <a:t> </a:t>
            </a:r>
            <a:r>
              <a:rPr lang="en-US" sz="2900" i="1" dirty="0" err="1" smtClean="0">
                <a:solidFill>
                  <a:srgbClr val="FF0000"/>
                </a:solidFill>
              </a:rPr>
              <a:t>si</a:t>
            </a:r>
            <a:r>
              <a:rPr lang="en-US" sz="2900" i="1" dirty="0" smtClean="0">
                <a:solidFill>
                  <a:srgbClr val="FF0000"/>
                </a:solidFill>
              </a:rPr>
              <a:t> </a:t>
            </a:r>
            <a:r>
              <a:rPr lang="en-US" sz="2900" i="1" dirty="0" err="1" smtClean="0">
                <a:solidFill>
                  <a:srgbClr val="FF0000"/>
                </a:solidFill>
              </a:rPr>
              <a:t>inovare</a:t>
            </a:r>
            <a:endParaRPr lang="en-US" sz="2900" i="1" dirty="0" smtClean="0">
              <a:solidFill>
                <a:srgbClr val="FF0000"/>
              </a:solidFill>
            </a:endParaRPr>
          </a:p>
          <a:p>
            <a:r>
              <a:rPr lang="ro-RO" dirty="0" smtClean="0"/>
              <a:t>ISSI.5.2014</a:t>
            </a:r>
            <a:r>
              <a:rPr lang="en-US" dirty="0" smtClean="0"/>
              <a:t>.2015</a:t>
            </a:r>
            <a:r>
              <a:rPr lang="ro-RO" dirty="0" smtClean="0"/>
              <a:t> – </a:t>
            </a:r>
            <a:r>
              <a:rPr lang="en-US" dirty="0" err="1" smtClean="0"/>
              <a:t>Sprijinirea</a:t>
            </a:r>
            <a:r>
              <a:rPr lang="en-US" dirty="0" smtClean="0"/>
              <a:t> </a:t>
            </a:r>
            <a:r>
              <a:rPr lang="en-US" dirty="0" err="1" smtClean="0"/>
              <a:t>transformarilor</a:t>
            </a:r>
            <a:r>
              <a:rPr lang="en-US" dirty="0" smtClean="0"/>
              <a:t> </a:t>
            </a:r>
            <a:r>
              <a:rPr lang="en-US" dirty="0" err="1" smtClean="0"/>
              <a:t>structurale</a:t>
            </a:r>
            <a:r>
              <a:rPr lang="en-US" dirty="0" smtClean="0"/>
              <a:t> in </a:t>
            </a:r>
            <a:r>
              <a:rPr lang="en-US" dirty="0" err="1" smtClean="0"/>
              <a:t>organizatiile</a:t>
            </a:r>
            <a:r>
              <a:rPr lang="en-US" dirty="0" smtClean="0"/>
              <a:t> de </a:t>
            </a:r>
            <a:r>
              <a:rPr lang="en-US" dirty="0" err="1" smtClean="0"/>
              <a:t>cercetare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promovarea</a:t>
            </a:r>
            <a:r>
              <a:rPr lang="en-US" dirty="0" smtClean="0"/>
              <a:t> </a:t>
            </a:r>
            <a:r>
              <a:rPr lang="en-US" dirty="0" err="1" smtClean="0"/>
              <a:t>Cercetarii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inovarii</a:t>
            </a:r>
            <a:r>
              <a:rPr lang="en-US" dirty="0" smtClean="0"/>
              <a:t> </a:t>
            </a:r>
            <a:r>
              <a:rPr lang="en-US" dirty="0" err="1" smtClean="0"/>
              <a:t>responsabile</a:t>
            </a:r>
            <a:r>
              <a:rPr lang="en-US" dirty="0" smtClean="0"/>
              <a:t> </a:t>
            </a:r>
            <a:r>
              <a:rPr lang="en-US" sz="2900" i="1" dirty="0" err="1" smtClean="0">
                <a:solidFill>
                  <a:srgbClr val="00B050"/>
                </a:solidFill>
              </a:rPr>
              <a:t>actiune</a:t>
            </a:r>
            <a:r>
              <a:rPr lang="en-US" sz="2900" i="1" dirty="0" smtClean="0">
                <a:solidFill>
                  <a:srgbClr val="00B050"/>
                </a:solidFill>
              </a:rPr>
              <a:t> de </a:t>
            </a:r>
            <a:r>
              <a:rPr lang="en-US" sz="2900" i="1" dirty="0" err="1" smtClean="0">
                <a:solidFill>
                  <a:srgbClr val="00B050"/>
                </a:solidFill>
              </a:rPr>
              <a:t>coordonare</a:t>
            </a:r>
            <a:r>
              <a:rPr lang="en-US" sz="2900" i="1" dirty="0" smtClean="0">
                <a:solidFill>
                  <a:srgbClr val="00B050"/>
                </a:solidFill>
              </a:rPr>
              <a:t> </a:t>
            </a:r>
            <a:r>
              <a:rPr lang="en-US" sz="2900" i="1" dirty="0" err="1" smtClean="0">
                <a:solidFill>
                  <a:srgbClr val="00B050"/>
                </a:solidFill>
              </a:rPr>
              <a:t>si</a:t>
            </a:r>
            <a:r>
              <a:rPr lang="en-US" sz="2900" i="1" dirty="0" smtClean="0">
                <a:solidFill>
                  <a:srgbClr val="00B050"/>
                </a:solidFill>
              </a:rPr>
              <a:t> </a:t>
            </a:r>
            <a:r>
              <a:rPr lang="en-US" sz="2900" i="1" dirty="0" err="1" smtClean="0">
                <a:solidFill>
                  <a:srgbClr val="00B050"/>
                </a:solidFill>
              </a:rPr>
              <a:t>sprijin</a:t>
            </a:r>
            <a:r>
              <a:rPr lang="en-US" sz="2900" i="1" dirty="0" smtClean="0">
                <a:solidFill>
                  <a:srgbClr val="00B050"/>
                </a:solidFill>
              </a:rPr>
              <a:t> </a:t>
            </a:r>
            <a:endParaRPr lang="en-US" sz="29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8125344"/>
              </p:ext>
            </p:extLst>
          </p:nvPr>
        </p:nvGraphicFramePr>
        <p:xfrm>
          <a:off x="457200" y="1600200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4840"/>
                <a:gridCol w="1368152"/>
                <a:gridCol w="1224136"/>
                <a:gridCol w="116247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Actiunea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Schema de </a:t>
                      </a:r>
                      <a:r>
                        <a:rPr lang="en-US" dirty="0" err="1" smtClean="0"/>
                        <a:t>finantare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Buget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indicat</a:t>
                      </a:r>
                      <a:r>
                        <a:rPr lang="en-US" dirty="0" smtClean="0"/>
                        <a:t> per </a:t>
                      </a:r>
                      <a:r>
                        <a:rPr lang="en-US" dirty="0" err="1" smtClean="0"/>
                        <a:t>proiect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mil.Euro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Buget</a:t>
                      </a:r>
                      <a:r>
                        <a:rPr lang="en-US" dirty="0" smtClean="0"/>
                        <a:t> total </a:t>
                      </a:r>
                      <a:r>
                        <a:rPr lang="en-US" dirty="0" err="1" smtClean="0"/>
                        <a:t>mil.Euro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o-RO" b="1" dirty="0" smtClean="0"/>
                        <a:t>ISSI.1.201</a:t>
                      </a:r>
                      <a:r>
                        <a:rPr lang="en-US" b="1" dirty="0" smtClean="0"/>
                        <a:t>4.2015</a:t>
                      </a:r>
                      <a:r>
                        <a:rPr lang="ro-RO" b="1" dirty="0" smtClean="0"/>
                        <a:t> </a:t>
                      </a:r>
                      <a:r>
                        <a:rPr lang="ro-RO" dirty="0" smtClean="0"/>
                        <a:t>– </a:t>
                      </a:r>
                      <a:r>
                        <a:rPr lang="en-US" dirty="0" err="1" smtClean="0"/>
                        <a:t>Deschideri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publice</a:t>
                      </a:r>
                      <a:r>
                        <a:rPr lang="en-US" dirty="0" smtClean="0"/>
                        <a:t> </a:t>
                      </a:r>
                      <a:r>
                        <a:rPr lang="ro-RO" dirty="0" smtClean="0"/>
                        <a:t>Pan - European</a:t>
                      </a:r>
                      <a:r>
                        <a:rPr lang="en-US" dirty="0" smtClean="0"/>
                        <a:t>e</a:t>
                      </a:r>
                      <a:r>
                        <a:rPr lang="ro-RO" dirty="0" smtClean="0"/>
                        <a:t> : expoziţii şi cafenele de știință </a:t>
                      </a:r>
                      <a:r>
                        <a:rPr lang="en-US" dirty="0" err="1" smtClean="0"/>
                        <a:t>pentru</a:t>
                      </a:r>
                      <a:r>
                        <a:rPr lang="en-US" dirty="0" smtClean="0"/>
                        <a:t> </a:t>
                      </a:r>
                      <a:r>
                        <a:rPr lang="ro-RO" dirty="0" smtClean="0"/>
                        <a:t>implicarea cetățenilor în domeniul științei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ACS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765" marR="5765" marT="57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3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</a:txBody>
                  <a:tcPr marL="5765" marR="5765" marT="57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3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</a:txBody>
                  <a:tcPr marL="5765" marR="5765" marT="576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o-RO" b="1" dirty="0" smtClean="0"/>
                        <a:t>ISSI.2.2014 </a:t>
                      </a:r>
                      <a:r>
                        <a:rPr lang="ro-RO" dirty="0" smtClean="0"/>
                        <a:t>- Cetățenii și implicarea pentru construirea </a:t>
                      </a:r>
                      <a:r>
                        <a:rPr lang="en-US" dirty="0" smtClean="0"/>
                        <a:t>de </a:t>
                      </a:r>
                      <a:r>
                        <a:rPr lang="ro-RO" dirty="0" smtClean="0"/>
                        <a:t>scenari</a:t>
                      </a:r>
                      <a:r>
                        <a:rPr lang="en-US" dirty="0" err="1" smtClean="0"/>
                        <a:t>i</a:t>
                      </a:r>
                      <a:r>
                        <a:rPr lang="ro-RO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ACS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765" marR="5765" marT="57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3,3</a:t>
                      </a:r>
                    </a:p>
                  </a:txBody>
                  <a:tcPr marL="5765" marR="5765" marT="57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3,3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</a:txBody>
                  <a:tcPr marL="5765" marR="5765" marT="576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o-RO" b="1" dirty="0" smtClean="0"/>
                        <a:t>ISSI.5.2014</a:t>
                      </a:r>
                      <a:r>
                        <a:rPr lang="en-US" b="1" dirty="0" smtClean="0"/>
                        <a:t>.2015</a:t>
                      </a:r>
                      <a:r>
                        <a:rPr lang="ro-RO" b="1" dirty="0" smtClean="0"/>
                        <a:t> </a:t>
                      </a:r>
                      <a:r>
                        <a:rPr lang="ro-RO" dirty="0" smtClean="0"/>
                        <a:t>– </a:t>
                      </a:r>
                      <a:r>
                        <a:rPr lang="en-US" dirty="0" err="1" smtClean="0"/>
                        <a:t>Sprijinirea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transformarilor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structurale</a:t>
                      </a:r>
                      <a:r>
                        <a:rPr lang="en-US" dirty="0" smtClean="0"/>
                        <a:t> in </a:t>
                      </a:r>
                      <a:r>
                        <a:rPr lang="en-US" dirty="0" err="1" smtClean="0"/>
                        <a:t>organizatiile</a:t>
                      </a:r>
                      <a:r>
                        <a:rPr lang="en-US" dirty="0" smtClean="0"/>
                        <a:t> de </a:t>
                      </a:r>
                      <a:r>
                        <a:rPr lang="en-US" dirty="0" err="1" smtClean="0"/>
                        <a:t>cercetare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pentru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promovarea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Cercetarii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inovarii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responsabile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ACS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765" marR="5765" marT="57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2/4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</a:txBody>
                  <a:tcPr marL="5765" marR="5765" marT="57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4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</a:txBody>
                  <a:tcPr marL="5765" marR="5765" marT="576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017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Promovarea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egalităţii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gen (Promoting Gender Equality in Research and Innovation) – GERI</a:t>
            </a:r>
          </a:p>
          <a:p>
            <a:pPr marL="0" indent="0">
              <a:buNone/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ro-RO" i="1" dirty="0">
                <a:latin typeface="Arial" panose="020B0604020202020204" pitchFamily="34" charset="0"/>
                <a:cs typeface="Arial" panose="020B0604020202020204" pitchFamily="34" charset="0"/>
              </a:rPr>
              <a:t>ţ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iuni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ro-RO" dirty="0"/>
              <a:t>GERI.1.2014 – </a:t>
            </a:r>
            <a:r>
              <a:rPr lang="en-US" dirty="0" err="1"/>
              <a:t>Abordare</a:t>
            </a:r>
            <a:r>
              <a:rPr lang="en-US" dirty="0"/>
              <a:t> </a:t>
            </a:r>
            <a:r>
              <a:rPr lang="ro-RO" dirty="0"/>
              <a:t>inovatoare </a:t>
            </a:r>
            <a:r>
              <a:rPr lang="en-US" dirty="0"/>
              <a:t>a</a:t>
            </a:r>
            <a:r>
              <a:rPr lang="ro-RO" dirty="0"/>
              <a:t> comunicăr</a:t>
            </a:r>
            <a:r>
              <a:rPr lang="en-US" dirty="0"/>
              <a:t>ii</a:t>
            </a:r>
            <a:r>
              <a:rPr lang="ro-RO" dirty="0"/>
              <a:t> încurajăr</a:t>
            </a:r>
            <a:r>
              <a:rPr lang="en-US" dirty="0"/>
              <a:t>ii</a:t>
            </a:r>
            <a:r>
              <a:rPr lang="ro-RO" dirty="0"/>
              <a:t> fetelor de a studia știința </a:t>
            </a:r>
            <a:r>
              <a:rPr lang="en-US" sz="2600" i="1" dirty="0" err="1">
                <a:solidFill>
                  <a:srgbClr val="00B050"/>
                </a:solidFill>
              </a:rPr>
              <a:t>actiune</a:t>
            </a:r>
            <a:r>
              <a:rPr lang="en-US" sz="2600" i="1" dirty="0">
                <a:solidFill>
                  <a:srgbClr val="00B050"/>
                </a:solidFill>
              </a:rPr>
              <a:t> de </a:t>
            </a:r>
            <a:r>
              <a:rPr lang="en-US" sz="2600" i="1" dirty="0" err="1">
                <a:solidFill>
                  <a:srgbClr val="00B050"/>
                </a:solidFill>
              </a:rPr>
              <a:t>coordonare</a:t>
            </a:r>
            <a:r>
              <a:rPr lang="en-US" sz="2600" i="1" dirty="0">
                <a:solidFill>
                  <a:srgbClr val="00B050"/>
                </a:solidFill>
              </a:rPr>
              <a:t> </a:t>
            </a:r>
            <a:r>
              <a:rPr lang="en-US" sz="2600" i="1" dirty="0" err="1">
                <a:solidFill>
                  <a:srgbClr val="00B050"/>
                </a:solidFill>
              </a:rPr>
              <a:t>si</a:t>
            </a:r>
            <a:r>
              <a:rPr lang="en-US" sz="2600" i="1" dirty="0">
                <a:solidFill>
                  <a:srgbClr val="00B050"/>
                </a:solidFill>
              </a:rPr>
              <a:t> </a:t>
            </a:r>
            <a:r>
              <a:rPr lang="en-US" sz="2600" i="1" dirty="0" err="1">
                <a:solidFill>
                  <a:srgbClr val="00B050"/>
                </a:solidFill>
              </a:rPr>
              <a:t>sprijin</a:t>
            </a:r>
            <a:endParaRPr lang="en-US" sz="2600" i="1" dirty="0">
              <a:solidFill>
                <a:srgbClr val="00B050"/>
              </a:solidFill>
            </a:endParaRPr>
          </a:p>
          <a:p>
            <a:r>
              <a:rPr lang="ro-RO" dirty="0"/>
              <a:t>GERI.2.201</a:t>
            </a:r>
            <a:r>
              <a:rPr lang="en-US" dirty="0"/>
              <a:t>4</a:t>
            </a:r>
            <a:r>
              <a:rPr lang="ro-RO" dirty="0"/>
              <a:t> - Impactul diversităt</a:t>
            </a:r>
            <a:r>
              <a:rPr lang="en-US" dirty="0"/>
              <a:t>ii</a:t>
            </a:r>
            <a:r>
              <a:rPr lang="ro-RO" dirty="0"/>
              <a:t> de gen </a:t>
            </a:r>
            <a:r>
              <a:rPr lang="en-US" dirty="0" err="1"/>
              <a:t>asupra</a:t>
            </a:r>
            <a:r>
              <a:rPr lang="ro-RO" dirty="0"/>
              <a:t> cercetăr</a:t>
            </a:r>
            <a:r>
              <a:rPr lang="en-US" dirty="0"/>
              <a:t>ii</a:t>
            </a:r>
            <a:r>
              <a:rPr lang="ro-RO" dirty="0"/>
              <a:t> şi inovăr</a:t>
            </a:r>
            <a:r>
              <a:rPr lang="en-US" dirty="0"/>
              <a:t>ii</a:t>
            </a:r>
            <a:r>
              <a:rPr lang="ro-RO" dirty="0"/>
              <a:t> </a:t>
            </a:r>
            <a:r>
              <a:rPr lang="en-US" sz="2600" i="1" dirty="0" err="1">
                <a:solidFill>
                  <a:srgbClr val="FF0000"/>
                </a:solidFill>
              </a:rPr>
              <a:t>actiune</a:t>
            </a:r>
            <a:r>
              <a:rPr lang="en-US" sz="2600" i="1" dirty="0">
                <a:solidFill>
                  <a:srgbClr val="FF0000"/>
                </a:solidFill>
              </a:rPr>
              <a:t> de </a:t>
            </a:r>
            <a:r>
              <a:rPr lang="en-US" sz="2600" i="1" dirty="0" err="1">
                <a:solidFill>
                  <a:srgbClr val="FF0000"/>
                </a:solidFill>
              </a:rPr>
              <a:t>cercetare</a:t>
            </a:r>
            <a:r>
              <a:rPr lang="en-US" sz="2600" i="1" dirty="0">
                <a:solidFill>
                  <a:srgbClr val="FF0000"/>
                </a:solidFill>
              </a:rPr>
              <a:t> </a:t>
            </a:r>
            <a:r>
              <a:rPr lang="en-US" sz="2600" i="1" dirty="0" err="1">
                <a:solidFill>
                  <a:srgbClr val="FF0000"/>
                </a:solidFill>
              </a:rPr>
              <a:t>si</a:t>
            </a:r>
            <a:r>
              <a:rPr lang="en-US" sz="2600" i="1" dirty="0">
                <a:solidFill>
                  <a:srgbClr val="FF0000"/>
                </a:solidFill>
              </a:rPr>
              <a:t> </a:t>
            </a:r>
            <a:r>
              <a:rPr lang="en-US" sz="2600" i="1" dirty="0" err="1">
                <a:solidFill>
                  <a:srgbClr val="FF0000"/>
                </a:solidFill>
              </a:rPr>
              <a:t>inovare</a:t>
            </a:r>
            <a:endParaRPr lang="en-US" sz="2600" i="1" dirty="0">
              <a:solidFill>
                <a:srgbClr val="FF0000"/>
              </a:solidFill>
            </a:endParaRPr>
          </a:p>
          <a:p>
            <a:r>
              <a:rPr lang="ro-RO" dirty="0"/>
              <a:t>GERI.3.201</a:t>
            </a:r>
            <a:r>
              <a:rPr lang="en-US" dirty="0"/>
              <a:t>5</a:t>
            </a:r>
            <a:r>
              <a:rPr lang="ro-RO" dirty="0"/>
              <a:t> - Evaluarea inițiative</a:t>
            </a:r>
            <a:r>
              <a:rPr lang="en-US" dirty="0" err="1"/>
              <a:t>lor</a:t>
            </a:r>
            <a:r>
              <a:rPr lang="ro-RO" dirty="0"/>
              <a:t> de promovare a egalității de gen în politica de cercetare și organizații</a:t>
            </a:r>
            <a:r>
              <a:rPr lang="en-US" dirty="0"/>
              <a:t>le</a:t>
            </a:r>
            <a:r>
              <a:rPr lang="ro-RO" dirty="0"/>
              <a:t> de cercetare </a:t>
            </a:r>
            <a:r>
              <a:rPr lang="en-US" sz="2600" i="1" dirty="0" err="1">
                <a:solidFill>
                  <a:srgbClr val="FF0000"/>
                </a:solidFill>
              </a:rPr>
              <a:t>actiune</a:t>
            </a:r>
            <a:r>
              <a:rPr lang="en-US" sz="2600" i="1" dirty="0">
                <a:solidFill>
                  <a:srgbClr val="FF0000"/>
                </a:solidFill>
              </a:rPr>
              <a:t> de </a:t>
            </a:r>
            <a:r>
              <a:rPr lang="en-US" sz="2600" i="1" dirty="0" err="1">
                <a:solidFill>
                  <a:srgbClr val="FF0000"/>
                </a:solidFill>
              </a:rPr>
              <a:t>cercetare</a:t>
            </a:r>
            <a:r>
              <a:rPr lang="en-US" sz="2600" i="1" dirty="0">
                <a:solidFill>
                  <a:srgbClr val="FF0000"/>
                </a:solidFill>
              </a:rPr>
              <a:t> </a:t>
            </a:r>
            <a:r>
              <a:rPr lang="en-US" sz="2600" i="1" dirty="0" err="1">
                <a:solidFill>
                  <a:srgbClr val="FF0000"/>
                </a:solidFill>
              </a:rPr>
              <a:t>si</a:t>
            </a:r>
            <a:r>
              <a:rPr lang="en-US" sz="2600" i="1" dirty="0">
                <a:solidFill>
                  <a:srgbClr val="FF0000"/>
                </a:solidFill>
              </a:rPr>
              <a:t> </a:t>
            </a:r>
            <a:r>
              <a:rPr lang="en-US" sz="2600" i="1" dirty="0" err="1">
                <a:solidFill>
                  <a:srgbClr val="FF0000"/>
                </a:solidFill>
              </a:rPr>
              <a:t>inovare</a:t>
            </a:r>
            <a:endParaRPr lang="en-US" sz="2600" dirty="0">
              <a:solidFill>
                <a:srgbClr val="FF0000"/>
              </a:solidFill>
            </a:endParaRPr>
          </a:p>
          <a:p>
            <a:r>
              <a:rPr lang="ro-RO" dirty="0"/>
              <a:t> GERI.4.2014 - 2015 - Sprijin pentru organizații</a:t>
            </a:r>
            <a:r>
              <a:rPr lang="en-US" dirty="0"/>
              <a:t>le</a:t>
            </a:r>
            <a:r>
              <a:rPr lang="ro-RO" dirty="0"/>
              <a:t> de cercetare pentru implementarea planului de egalitate de gen </a:t>
            </a:r>
            <a:r>
              <a:rPr lang="en-US" sz="2600" i="1" dirty="0" err="1">
                <a:solidFill>
                  <a:srgbClr val="00B050"/>
                </a:solidFill>
              </a:rPr>
              <a:t>actiune</a:t>
            </a:r>
            <a:r>
              <a:rPr lang="en-US" sz="2600" i="1" dirty="0">
                <a:solidFill>
                  <a:srgbClr val="00B050"/>
                </a:solidFill>
              </a:rPr>
              <a:t> de </a:t>
            </a:r>
            <a:r>
              <a:rPr lang="en-US" sz="2600" i="1" dirty="0" err="1">
                <a:solidFill>
                  <a:srgbClr val="00B050"/>
                </a:solidFill>
              </a:rPr>
              <a:t>coordonare</a:t>
            </a:r>
            <a:r>
              <a:rPr lang="en-US" sz="2600" i="1" dirty="0">
                <a:solidFill>
                  <a:srgbClr val="00B050"/>
                </a:solidFill>
              </a:rPr>
              <a:t> </a:t>
            </a:r>
            <a:r>
              <a:rPr lang="en-US" sz="2600" i="1" dirty="0" err="1">
                <a:solidFill>
                  <a:srgbClr val="00B050"/>
                </a:solidFill>
              </a:rPr>
              <a:t>si</a:t>
            </a:r>
            <a:r>
              <a:rPr lang="en-US" sz="2600" i="1" dirty="0">
                <a:solidFill>
                  <a:srgbClr val="00B050"/>
                </a:solidFill>
              </a:rPr>
              <a:t> </a:t>
            </a:r>
            <a:r>
              <a:rPr lang="en-US" sz="2600" i="1" dirty="0" err="1">
                <a:solidFill>
                  <a:srgbClr val="00B050"/>
                </a:solidFill>
              </a:rPr>
              <a:t>sprijin</a:t>
            </a:r>
            <a:endParaRPr lang="en-US" sz="2600" i="1" dirty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55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8462783"/>
              </p:ext>
            </p:extLst>
          </p:nvPr>
        </p:nvGraphicFramePr>
        <p:xfrm>
          <a:off x="457200" y="1600200"/>
          <a:ext cx="82296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4840"/>
                <a:gridCol w="1152128"/>
                <a:gridCol w="1296144"/>
                <a:gridCol w="130648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Actiunea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Schema de </a:t>
                      </a:r>
                      <a:r>
                        <a:rPr lang="en-US" dirty="0" err="1" smtClean="0"/>
                        <a:t>finantare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Buget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indicat</a:t>
                      </a:r>
                      <a:r>
                        <a:rPr lang="en-US" dirty="0" smtClean="0"/>
                        <a:t> per </a:t>
                      </a:r>
                      <a:r>
                        <a:rPr lang="en-US" dirty="0" err="1" smtClean="0"/>
                        <a:t>proiect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mil.Euro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Buget</a:t>
                      </a:r>
                      <a:r>
                        <a:rPr lang="en-US" dirty="0" smtClean="0"/>
                        <a:t> total </a:t>
                      </a:r>
                      <a:r>
                        <a:rPr lang="en-US" dirty="0" err="1" smtClean="0"/>
                        <a:t>mil.Euro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o-RO" b="1" dirty="0" smtClean="0"/>
                        <a:t>GERI.1.2014 </a:t>
                      </a:r>
                      <a:r>
                        <a:rPr lang="ro-RO" dirty="0" smtClean="0"/>
                        <a:t>– </a:t>
                      </a:r>
                      <a:r>
                        <a:rPr lang="en-US" dirty="0" err="1" smtClean="0"/>
                        <a:t>Abordare</a:t>
                      </a:r>
                      <a:r>
                        <a:rPr lang="en-US" dirty="0" smtClean="0"/>
                        <a:t> </a:t>
                      </a:r>
                      <a:r>
                        <a:rPr lang="ro-RO" dirty="0" smtClean="0"/>
                        <a:t>inovatoare </a:t>
                      </a:r>
                      <a:r>
                        <a:rPr lang="en-US" dirty="0" smtClean="0"/>
                        <a:t>a</a:t>
                      </a:r>
                      <a:r>
                        <a:rPr lang="ro-RO" dirty="0" smtClean="0"/>
                        <a:t> comunicăr</a:t>
                      </a:r>
                      <a:r>
                        <a:rPr lang="en-US" dirty="0" smtClean="0"/>
                        <a:t>ii</a:t>
                      </a:r>
                      <a:r>
                        <a:rPr lang="ro-RO" dirty="0" smtClean="0"/>
                        <a:t> încurajăr</a:t>
                      </a:r>
                      <a:r>
                        <a:rPr lang="en-US" dirty="0" smtClean="0"/>
                        <a:t>ii</a:t>
                      </a:r>
                      <a:r>
                        <a:rPr lang="ro-RO" dirty="0" smtClean="0"/>
                        <a:t> fetelor de a studia știința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ACS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5765" marR="5765" marT="57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0.75/1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5765" marR="5765" marT="57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1,5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5765" marR="5765" marT="5767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o-RO" b="1" dirty="0" smtClean="0"/>
                        <a:t>GERI.2.201</a:t>
                      </a:r>
                      <a:r>
                        <a:rPr lang="en-US" b="1" dirty="0" smtClean="0"/>
                        <a:t>4</a:t>
                      </a:r>
                      <a:r>
                        <a:rPr lang="ro-RO" b="1" dirty="0" smtClean="0"/>
                        <a:t> </a:t>
                      </a:r>
                      <a:r>
                        <a:rPr lang="ro-RO" dirty="0" smtClean="0"/>
                        <a:t>- Impactul diversităt</a:t>
                      </a:r>
                      <a:r>
                        <a:rPr lang="en-US" dirty="0" smtClean="0"/>
                        <a:t>ii</a:t>
                      </a:r>
                      <a:r>
                        <a:rPr lang="ro-RO" dirty="0" smtClean="0"/>
                        <a:t> de gen </a:t>
                      </a:r>
                      <a:r>
                        <a:rPr lang="en-US" dirty="0" err="1" smtClean="0"/>
                        <a:t>asupra</a:t>
                      </a:r>
                      <a:r>
                        <a:rPr lang="ro-RO" dirty="0" smtClean="0"/>
                        <a:t> cercetăr</a:t>
                      </a:r>
                      <a:r>
                        <a:rPr lang="en-US" dirty="0" smtClean="0"/>
                        <a:t>ii</a:t>
                      </a:r>
                      <a:r>
                        <a:rPr lang="ro-RO" dirty="0" smtClean="0"/>
                        <a:t> şi inovăr</a:t>
                      </a:r>
                      <a:r>
                        <a:rPr lang="en-US" dirty="0" smtClean="0"/>
                        <a:t>ii</a:t>
                      </a:r>
                      <a:r>
                        <a:rPr lang="ro-RO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ACI</a:t>
                      </a:r>
                      <a:endParaRPr lang="en-GB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863" marR="5863" marT="58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863" marR="5863" marT="58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</a:t>
                      </a:r>
                      <a:endParaRPr lang="en-GB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863" marR="5863" marT="5867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o-RO" b="1" dirty="0" smtClean="0"/>
                        <a:t>GERI.3.201</a:t>
                      </a:r>
                      <a:r>
                        <a:rPr lang="en-US" b="1" dirty="0" smtClean="0"/>
                        <a:t>5</a:t>
                      </a:r>
                      <a:r>
                        <a:rPr lang="ro-RO" b="1" dirty="0" smtClean="0"/>
                        <a:t> </a:t>
                      </a:r>
                      <a:r>
                        <a:rPr lang="ro-RO" dirty="0" smtClean="0"/>
                        <a:t>- Evaluarea inițiative</a:t>
                      </a:r>
                      <a:r>
                        <a:rPr lang="en-US" dirty="0" err="1" smtClean="0"/>
                        <a:t>lor</a:t>
                      </a:r>
                      <a:r>
                        <a:rPr lang="ro-RO" dirty="0" smtClean="0"/>
                        <a:t> de promovare a egalității de gen în politica de cercetare și organizații</a:t>
                      </a:r>
                      <a:r>
                        <a:rPr lang="en-US" dirty="0" smtClean="0"/>
                        <a:t>le</a:t>
                      </a:r>
                      <a:r>
                        <a:rPr lang="ro-RO" dirty="0" smtClean="0"/>
                        <a:t> de cercetare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ACI</a:t>
                      </a:r>
                      <a:endParaRPr lang="en-GB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5765" marR="5765" marT="57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765" marR="5765" marT="57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</a:t>
                      </a:r>
                      <a:endParaRPr lang="en-GB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5765" marR="5765" marT="5767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b="1" dirty="0" smtClean="0"/>
                        <a:t>GERI.4.2014 - 2015 </a:t>
                      </a:r>
                      <a:r>
                        <a:rPr lang="ro-RO" dirty="0" smtClean="0"/>
                        <a:t>- Sprijin pentru organizații</a:t>
                      </a:r>
                      <a:r>
                        <a:rPr lang="en-US" dirty="0" smtClean="0"/>
                        <a:t>le</a:t>
                      </a:r>
                      <a:r>
                        <a:rPr lang="ro-RO" dirty="0" smtClean="0"/>
                        <a:t> de cercetare pentru implementarea planului de egalitate de gen 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ACS</a:t>
                      </a:r>
                      <a:endParaRPr lang="en-GB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863" marR="5863" marT="58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1.5/</a:t>
                      </a:r>
                    </a:p>
                    <a:p>
                      <a:pPr algn="ctr" fontAlgn="b"/>
                      <a:r>
                        <a:rPr lang="en-GB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2.3</a:t>
                      </a:r>
                      <a:endParaRPr lang="en-GB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863" marR="5863" marT="58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</a:t>
                      </a:r>
                      <a:endParaRPr lang="en-GB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863" marR="5863" marT="5867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931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vi-VN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Politici de guvernare pentru dezvoltarea conceptului de Cercetare şi Inovare Responsabilă (Developing Governance for the Advancement of Responsible Research and Innovation)</a:t>
            </a:r>
            <a:r>
              <a:rPr lang="ro-RO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vi-VN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GARRI</a:t>
            </a:r>
            <a:r>
              <a:rPr lang="ro-RO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sz="4000" dirty="0" smtClean="0"/>
          </a:p>
          <a:p>
            <a:pPr>
              <a:buNone/>
            </a:pP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Actiuni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GARRI.1.2014 - stimularea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asimil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ă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rii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cercetării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inov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ă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rii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responsabile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în sistemele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actuale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cercetare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ş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inovare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actiune</a:t>
            </a:r>
            <a:r>
              <a:rPr lang="en-US" sz="49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4900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cercetare</a:t>
            </a:r>
            <a:r>
              <a:rPr lang="en-US" sz="49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49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inovare</a:t>
            </a:r>
            <a:endParaRPr lang="en-US" sz="4900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GARRI.2.2015 - 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ercet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și inov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responsabile în contextul industrial 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actiune</a:t>
            </a:r>
            <a:r>
              <a:rPr lang="en-US" sz="4900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coordonare</a:t>
            </a:r>
            <a:r>
              <a:rPr lang="en-US" sz="4900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4900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sprijin</a:t>
            </a:r>
            <a:endParaRPr lang="en-US" sz="4900" i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GARRI.3.2014 – </a:t>
            </a:r>
            <a:r>
              <a:rPr lang="ro-RO" sz="4900" dirty="0">
                <a:latin typeface="Arial" panose="020B0604020202020204" pitchFamily="34" charset="0"/>
                <a:cs typeface="Arial" panose="020B0604020202020204" pitchFamily="34" charset="0"/>
              </a:rPr>
              <a:t>informațiile științifice în era digitală : </a:t>
            </a:r>
            <a:r>
              <a:rPr lang="en-US" sz="4900" dirty="0" err="1">
                <a:latin typeface="Arial" panose="020B0604020202020204" pitchFamily="34" charset="0"/>
                <a:cs typeface="Arial" panose="020B0604020202020204" pitchFamily="34" charset="0"/>
              </a:rPr>
              <a:t>procesarea</a:t>
            </a:r>
            <a:r>
              <a:rPr lang="en-US" sz="4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latin typeface="Arial" panose="020B0604020202020204" pitchFamily="34" charset="0"/>
                <a:cs typeface="Arial" panose="020B0604020202020204" pitchFamily="34" charset="0"/>
              </a:rPr>
              <a:t>datelor</a:t>
            </a:r>
            <a:r>
              <a:rPr lang="en-US" sz="4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4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>
                <a:latin typeface="Arial" panose="020B0604020202020204" pitchFamily="34" charset="0"/>
                <a:cs typeface="Arial" panose="020B0604020202020204" pitchFamily="34" charset="0"/>
              </a:rPr>
              <a:t>textului</a:t>
            </a:r>
            <a:r>
              <a:rPr lang="en-US" sz="4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4900" dirty="0">
                <a:latin typeface="Arial" panose="020B0604020202020204" pitchFamily="34" charset="0"/>
                <a:cs typeface="Arial" panose="020B0604020202020204" pitchFamily="34" charset="0"/>
              </a:rPr>
              <a:t>TDM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actiune</a:t>
            </a:r>
            <a:r>
              <a:rPr lang="en-US" sz="4900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coordonare</a:t>
            </a:r>
            <a:r>
              <a:rPr lang="en-US" sz="4900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4900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sprijin</a:t>
            </a:r>
            <a:endParaRPr lang="en-US" sz="4900" i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GARRI.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.201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Abordari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inovatoare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realizarea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diseminarea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rezultatelor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cercetarii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masurarea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impactului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actiune</a:t>
            </a:r>
            <a:r>
              <a:rPr lang="en-US" sz="4900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coordonare</a:t>
            </a:r>
            <a:r>
              <a:rPr lang="en-US" sz="4900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4900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sprijin</a:t>
            </a:r>
            <a:endParaRPr lang="en-US" sz="4900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GARRI.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.201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- Etica în cercetare : promovarea integrității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actiune</a:t>
            </a:r>
            <a:r>
              <a:rPr lang="en-US" sz="4900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coordonare</a:t>
            </a:r>
            <a:r>
              <a:rPr lang="en-US" sz="4900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4900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sprijin</a:t>
            </a:r>
            <a:endParaRPr lang="en-US" sz="4900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GARRI.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.2014 - Reducerea riscului de 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export a 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practici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ne- etice în țări terțe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actiune</a:t>
            </a:r>
            <a:r>
              <a:rPr lang="en-US" sz="4900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coordonare</a:t>
            </a:r>
            <a:r>
              <a:rPr lang="en-US" sz="4900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4900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sprijin</a:t>
            </a:r>
            <a:endParaRPr lang="en-US" sz="4900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GARRI.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.2014 –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Punctele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de contact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nationale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Stiinta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cu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societate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Orizont</a:t>
            </a:r>
            <a:r>
              <a:rPr lang="en-US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> 2020 -</a:t>
            </a:r>
            <a:r>
              <a:rPr lang="en-US" sz="49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actiune</a:t>
            </a:r>
            <a:r>
              <a:rPr lang="en-US" sz="49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49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coordonare</a:t>
            </a:r>
            <a:r>
              <a:rPr lang="en-US" sz="49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49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9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sprijin</a:t>
            </a:r>
            <a: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o-RO" sz="49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1332849"/>
              </p:ext>
            </p:extLst>
          </p:nvPr>
        </p:nvGraphicFramePr>
        <p:xfrm>
          <a:off x="457200" y="1600200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6848"/>
                <a:gridCol w="1296144"/>
                <a:gridCol w="1224136"/>
                <a:gridCol w="116247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Actiunea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Schema de </a:t>
                      </a:r>
                      <a:r>
                        <a:rPr lang="en-US" dirty="0" err="1" smtClean="0"/>
                        <a:t>finantare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Buget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indicat</a:t>
                      </a:r>
                      <a:r>
                        <a:rPr lang="en-US" dirty="0" smtClean="0"/>
                        <a:t> per </a:t>
                      </a:r>
                      <a:r>
                        <a:rPr lang="en-US" dirty="0" err="1" smtClean="0"/>
                        <a:t>proiect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mil.Euro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Buget</a:t>
                      </a:r>
                      <a:r>
                        <a:rPr lang="en-US" dirty="0" smtClean="0"/>
                        <a:t> total </a:t>
                      </a:r>
                      <a:r>
                        <a:rPr lang="en-US" dirty="0" err="1" smtClean="0"/>
                        <a:t>mil.Euro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GARRI.1.2014 - stimularea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asimil</a:t>
                      </a:r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ă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rii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cercetării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inov</a:t>
                      </a:r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ă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rii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responsabile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în sistemele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actuale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cercetare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ş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inovare</a:t>
                      </a:r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ACI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</a:txBody>
                  <a:tcPr marL="5765" marR="5765" marT="57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1/1,5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</a:txBody>
                  <a:tcPr marL="5765" marR="5765" marT="57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2,5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</a:txBody>
                  <a:tcPr marL="5765" marR="5765" marT="5767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GARRI.3.2014 – informațiile științifice în era digitală :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procesarea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datelor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textului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TDM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ACS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</a:txBody>
                  <a:tcPr marL="5765" marR="5765" marT="57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1,5</a:t>
                      </a:r>
                    </a:p>
                  </a:txBody>
                  <a:tcPr marL="5765" marR="5765" marT="57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1,5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</a:txBody>
                  <a:tcPr marL="5765" marR="5765" marT="5767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GARRI.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.201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Etica în cercetare : promovarea integrității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ACS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</a:txBody>
                  <a:tcPr marL="5765" marR="5765" marT="57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5765" marR="5765" marT="57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</a:txBody>
                  <a:tcPr marL="5765" marR="5765" marT="5767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GARRI.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.2014 - Reducerea riscului de 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export a </a:t>
                      </a:r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practici</a:t>
                      </a:r>
                      <a:r>
                        <a:rPr lang="en-US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lor</a:t>
                      </a:r>
                      <a:r>
                        <a:rPr lang="ro-RO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ne- etice în țări terțe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ACS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</a:txBody>
                  <a:tcPr marL="5765" marR="5765" marT="57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2,3</a:t>
                      </a:r>
                    </a:p>
                  </a:txBody>
                  <a:tcPr marL="5765" marR="5765" marT="576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BE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itchFamily="18" charset="0"/>
                        </a:rPr>
                        <a:t>2,3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Times New Roman" pitchFamily="18" charset="0"/>
                      </a:endParaRPr>
                    </a:p>
                  </a:txBody>
                  <a:tcPr marL="5765" marR="5765" marT="5767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018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Aplicarea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finantare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Identificarea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unui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apel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Identificarea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partenerilor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Inregistrarea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organizatiei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Realizarea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propunerii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Transmiterea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propunerii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72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Mai </a:t>
            </a:r>
            <a:r>
              <a:rPr lang="en-US" b="1" dirty="0" err="1" smtClean="0"/>
              <a:t>multe</a:t>
            </a:r>
            <a:r>
              <a:rPr lang="en-US" b="1" dirty="0" smtClean="0"/>
              <a:t> </a:t>
            </a:r>
            <a:r>
              <a:rPr lang="en-US" b="1" dirty="0" err="1" smtClean="0"/>
              <a:t>informatii</a:t>
            </a:r>
            <a:r>
              <a:rPr lang="en-US" b="1" dirty="0" smtClean="0"/>
              <a:t> </a:t>
            </a:r>
            <a:r>
              <a:rPr lang="en-US" b="1" dirty="0" err="1" smtClean="0"/>
              <a:t>despre</a:t>
            </a:r>
            <a:r>
              <a:rPr lang="en-US" b="1" dirty="0" smtClean="0"/>
              <a:t> </a:t>
            </a:r>
            <a:r>
              <a:rPr lang="en-US" b="1" dirty="0" err="1" smtClean="0"/>
              <a:t>Stiinta</a:t>
            </a:r>
            <a:r>
              <a:rPr lang="en-US" b="1" dirty="0" smtClean="0"/>
              <a:t> cu </a:t>
            </a:r>
            <a:r>
              <a:rPr lang="en-US" b="1" dirty="0" err="1" smtClean="0"/>
              <a:t>si</a:t>
            </a:r>
            <a:r>
              <a:rPr lang="en-US" b="1" dirty="0" smtClean="0"/>
              <a:t> </a:t>
            </a:r>
            <a:r>
              <a:rPr lang="en-US" b="1" dirty="0" err="1" smtClean="0"/>
              <a:t>pentru</a:t>
            </a:r>
            <a:r>
              <a:rPr lang="en-US" b="1" dirty="0" smtClean="0"/>
              <a:t> </a:t>
            </a:r>
            <a:r>
              <a:rPr lang="en-US" b="1" dirty="0" err="1" smtClean="0"/>
              <a:t>societate</a:t>
            </a:r>
            <a:r>
              <a:rPr lang="en-US" b="1" dirty="0" smtClean="0"/>
              <a:t> :</a:t>
            </a:r>
            <a:endParaRPr lang="en-US" b="1" dirty="0"/>
          </a:p>
          <a:p>
            <a:r>
              <a:rPr lang="en-US" dirty="0"/>
              <a:t>SCIENCE IN SOCIETY PORTAL (EUROPA):</a:t>
            </a:r>
          </a:p>
          <a:p>
            <a:pPr marL="0" indent="0">
              <a:buNone/>
            </a:pPr>
            <a:r>
              <a:rPr lang="en-US" i="1" dirty="0"/>
              <a:t>http://</a:t>
            </a:r>
            <a:r>
              <a:rPr lang="en-US" i="1" dirty="0" smtClean="0"/>
              <a:t>ec.europa.eu/research/science-society/home_en.cfm</a:t>
            </a:r>
            <a:endParaRPr lang="en-US" i="1" dirty="0"/>
          </a:p>
          <a:p>
            <a:r>
              <a:rPr lang="en-US" dirty="0"/>
              <a:t>HORIZON 2020 participants portal:</a:t>
            </a:r>
          </a:p>
          <a:p>
            <a:pPr marL="0" indent="0">
              <a:buNone/>
            </a:pPr>
            <a:r>
              <a:rPr lang="en-US" i="1" dirty="0"/>
              <a:t>http://ec.europa.eu/research/participants/portal</a:t>
            </a:r>
          </a:p>
          <a:p>
            <a:r>
              <a:rPr lang="en-US" dirty="0"/>
              <a:t>EUROPEAN RESEARCH AREA:</a:t>
            </a:r>
          </a:p>
          <a:p>
            <a:pPr marL="0" indent="0">
              <a:buNone/>
            </a:pPr>
            <a:r>
              <a:rPr lang="en-US" i="1" dirty="0"/>
              <a:t>http://ec.europa.eu/research/era/index_en.htm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endParaRPr lang="ro-RO" b="1" dirty="0" smtClean="0">
              <a:solidFill>
                <a:srgbClr val="0099FF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o-RO" b="1" dirty="0" smtClean="0">
                <a:solidFill>
                  <a:srgbClr val="0099FF"/>
                </a:solidFill>
              </a:rPr>
              <a:t>Va multumim !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o-RO" b="1" u="sng" dirty="0" smtClean="0">
              <a:solidFill>
                <a:srgbClr val="0099FF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o-RO" b="1" i="1" dirty="0" smtClean="0">
                <a:solidFill>
                  <a:srgbClr val="0099FF"/>
                </a:solidFill>
              </a:rPr>
              <a:t>Augustin Corneanu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o-RO" sz="2000" b="1" dirty="0" smtClean="0">
                <a:solidFill>
                  <a:srgbClr val="0099FF"/>
                </a:solidFill>
              </a:rPr>
              <a:t>NCP Stiinta cu si pentru societate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o-RO" b="1" u="sng" dirty="0" smtClean="0">
              <a:solidFill>
                <a:srgbClr val="0099FF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ro-RO" b="1" u="sng" dirty="0" smtClean="0">
              <a:solidFill>
                <a:srgbClr val="0099FF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ro-RO" b="1" u="sng" dirty="0" smtClean="0">
              <a:solidFill>
                <a:srgbClr val="0099FF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b="1" dirty="0" smtClean="0">
                <a:solidFill>
                  <a:srgbClr val="0099FF"/>
                </a:solidFill>
              </a:rPr>
              <a:t>augustin.corneanu@ancs.ro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1256</TotalTime>
  <Words>1322</Words>
  <Application>Microsoft Office PowerPoint</Application>
  <PresentationFormat>On-screen Show (4:3)</PresentationFormat>
  <Paragraphs>166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Stiinta in si pentru societate</dc:title>
  <dc:creator>Augustin Corneanu</dc:creator>
  <cp:lastModifiedBy>Augustin Corneanu</cp:lastModifiedBy>
  <cp:revision>77</cp:revision>
  <dcterms:created xsi:type="dcterms:W3CDTF">2013-11-13T12:12:05Z</dcterms:created>
  <dcterms:modified xsi:type="dcterms:W3CDTF">2014-06-04T12:06:25Z</dcterms:modified>
</cp:coreProperties>
</file>