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64" r:id="rId2"/>
  </p:sldMasterIdLst>
  <p:notesMasterIdLst>
    <p:notesMasterId r:id="rId37"/>
  </p:notesMasterIdLst>
  <p:handoutMasterIdLst>
    <p:handoutMasterId r:id="rId38"/>
  </p:handoutMasterIdLst>
  <p:sldIdLst>
    <p:sldId id="256" r:id="rId3"/>
    <p:sldId id="270" r:id="rId4"/>
    <p:sldId id="272" r:id="rId5"/>
    <p:sldId id="311" r:id="rId6"/>
    <p:sldId id="312" r:id="rId7"/>
    <p:sldId id="314" r:id="rId8"/>
    <p:sldId id="317" r:id="rId9"/>
    <p:sldId id="287" r:id="rId10"/>
    <p:sldId id="285" r:id="rId11"/>
    <p:sldId id="320" r:id="rId12"/>
    <p:sldId id="322" r:id="rId13"/>
    <p:sldId id="323" r:id="rId14"/>
    <p:sldId id="324" r:id="rId15"/>
    <p:sldId id="325" r:id="rId16"/>
    <p:sldId id="326" r:id="rId17"/>
    <p:sldId id="327" r:id="rId18"/>
    <p:sldId id="330" r:id="rId19"/>
    <p:sldId id="331" r:id="rId20"/>
    <p:sldId id="336" r:id="rId21"/>
    <p:sldId id="335" r:id="rId22"/>
    <p:sldId id="332" r:id="rId23"/>
    <p:sldId id="337" r:id="rId24"/>
    <p:sldId id="333" r:id="rId25"/>
    <p:sldId id="334" r:id="rId26"/>
    <p:sldId id="339" r:id="rId27"/>
    <p:sldId id="342" r:id="rId28"/>
    <p:sldId id="340" r:id="rId29"/>
    <p:sldId id="341" r:id="rId30"/>
    <p:sldId id="343" r:id="rId31"/>
    <p:sldId id="344" r:id="rId32"/>
    <p:sldId id="345" r:id="rId33"/>
    <p:sldId id="346" r:id="rId34"/>
    <p:sldId id="347" r:id="rId35"/>
    <p:sldId id="338" r:id="rId3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FADA7A"/>
    <a:srgbClr val="FDF1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301B821-A1FF-4177-AEE7-76D212191A09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9" autoAdjust="0"/>
    <p:restoredTop sz="96187" autoAdjust="0"/>
  </p:normalViewPr>
  <p:slideViewPr>
    <p:cSldViewPr>
      <p:cViewPr varScale="1">
        <p:scale>
          <a:sx n="79" d="100"/>
          <a:sy n="79" d="100"/>
        </p:scale>
        <p:origin x="924" y="96"/>
      </p:cViewPr>
      <p:guideLst>
        <p:guide orient="horz" pos="2160"/>
        <p:guide pos="2880"/>
      </p:guideLst>
    </p:cSldViewPr>
  </p:slideViewPr>
  <p:outlineViewPr>
    <p:cViewPr>
      <p:scale>
        <a:sx n="1" d="1"/>
        <a:sy n="1" d="1"/>
      </p:scale>
      <p:origin x="132" y="12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03170175-C3ED-4C72-B085-79CCCD670CC9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92977F1F-E40B-4E53-8E11-28ED506983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153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anchor="ctr"/>
          <a:lstStyle/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noProof="1" smtClean="0"/>
              <a:t>Click to edit Master text styles</a:t>
            </a:r>
            <a:endParaRPr lang="en-US"/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13CD1B0D-083E-4DA2-81AD-16B7E97118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680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906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628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242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8148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7931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7116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0543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9583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7692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3710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7696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5471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7191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3984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2114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6774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4227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1703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7729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0427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0045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5162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951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863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1182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3744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0925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5791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5511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0299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45293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76142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23088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195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0AB5E-65B2-470F-A90D-8944CCF2250D}" type="datetime2">
              <a:rPr lang="en-US" smtClean="0"/>
              <a:pPr/>
              <a:t>Tuesday, June 03, 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066D-E18E-46CA-ADDB-DC7D9F287FCD}" type="datetime2">
              <a:rPr lang="en-US" smtClean="0"/>
              <a:pPr/>
              <a:t>Tuesday, June 03, 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E5AB2-AD30-4274-ADEE-77A916493B5C}" type="datetime2">
              <a:rPr lang="en-US" smtClean="0"/>
              <a:pPr/>
              <a:t>Tuesday, June 03, 2014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76396-5064-41C5-A285-015EE0047001}" type="datetime2">
              <a:rPr lang="en-US" smtClean="0"/>
              <a:pPr/>
              <a:t>Tuesday, June 03, 2014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34B0-3E89-40BA-B086-97296A422E36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C974-5669-4F4D-B5F7-AEFAF0EB8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34B0-3E89-40BA-B086-97296A422E36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C974-5669-4F4D-B5F7-AEFAF0EB8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Title and 2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34B0-3E89-40BA-B086-97296A422E36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C974-5669-4F4D-B5F7-AEFAF0EB8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 cstate="print">
            <a:alphaModFix amt="67000"/>
            <a:duotone>
              <a:schemeClr val="bg1">
                <a:shade val="30000"/>
                <a:satMod val="455000"/>
              </a:schemeClr>
              <a:schemeClr val="bg1">
                <a:tint val="95000"/>
                <a:satMod val="12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l"/>
            <a:fld id="{4C8A7A92-D244-4C94-97DC-00C50A8E32A7}" type="datetime2">
              <a:rPr lang="en-US" smtClean="0"/>
              <a:pPr algn="l"/>
              <a:t>Tuesday, June 03, 2014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</p:sldLayoutIdLst>
  <p:txStyles>
    <p:titleStyle>
      <a:lvl1pPr algn="l" rtl="0" eaLnBrk="1" latinLnBrk="0" hangingPunct="1">
        <a:spcBef>
          <a:spcPct val="0"/>
        </a:spcBef>
        <a:buNone/>
        <a:defRPr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eg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jpeg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png"/><Relationship Id="rId4" Type="http://schemas.openxmlformats.org/officeDocument/2006/relationships/image" Target="../media/image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png"/><Relationship Id="rId4" Type="http://schemas.openxmlformats.org/officeDocument/2006/relationships/image" Target="../media/image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png"/><Relationship Id="rId4" Type="http://schemas.openxmlformats.org/officeDocument/2006/relationships/image" Target="../media/image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png"/><Relationship Id="rId4" Type="http://schemas.openxmlformats.org/officeDocument/2006/relationships/image" Target="../media/image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3999" cy="6872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09600" y="68580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tique Olive" pitchFamily="34" charset="0"/>
              </a:rPr>
              <a:t>ORIZONT  2020</a:t>
            </a:r>
            <a:endParaRPr 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tique Olive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91000" y="2819400"/>
            <a:ext cx="518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Portalul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participantilor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29200" y="5103674"/>
            <a:ext cx="4038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Eveniment organizat de  Ministerul Educației Naționale</a:t>
            </a:r>
            <a:r>
              <a:rPr lang="ro-RO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o-RO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Universitatea din Craiova</a:t>
            </a:r>
          </a:p>
          <a:p>
            <a:endParaRPr lang="ro-RO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o-RO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Craiova </a:t>
            </a:r>
            <a:r>
              <a:rPr lang="ro-RO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o-RO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5-6 iunie </a:t>
            </a:r>
            <a:r>
              <a:rPr lang="ro-RO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2014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0375" y="1473471"/>
            <a:ext cx="7464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chemeClr val="tx1">
                    <a:lumMod val="50000"/>
                  </a:schemeClr>
                </a:solidFill>
              </a:rPr>
              <a:t>Noutati</a:t>
            </a:r>
            <a:r>
              <a:rPr lang="en-US" sz="3200" b="1" dirty="0" smtClean="0">
                <a:solidFill>
                  <a:schemeClr val="tx1">
                    <a:lumMod val="50000"/>
                  </a:schemeClr>
                </a:solidFill>
              </a:rPr>
              <a:t> in </a:t>
            </a:r>
            <a:r>
              <a:rPr lang="en-US" sz="3200" b="1" dirty="0" err="1" smtClean="0">
                <a:solidFill>
                  <a:schemeClr val="tx1">
                    <a:lumMod val="50000"/>
                  </a:schemeClr>
                </a:solidFill>
              </a:rPr>
              <a:t>Portalul</a:t>
            </a:r>
            <a:r>
              <a:rPr lang="en-US" sz="3200" b="1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</a:schemeClr>
                </a:solidFill>
              </a:rPr>
              <a:t>participantilor</a:t>
            </a:r>
            <a:r>
              <a:rPr lang="en-US" sz="3200" b="1" dirty="0" smtClean="0">
                <a:solidFill>
                  <a:schemeClr val="tx1">
                    <a:lumMod val="50000"/>
                  </a:schemeClr>
                </a:solidFill>
              </a:rPr>
              <a:t> H2020 </a:t>
            </a:r>
            <a:endParaRPr lang="en-US" sz="32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22443" y="2590800"/>
            <a:ext cx="8516757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63538" indent="-363538">
              <a:spcBef>
                <a:spcPts val="2400"/>
              </a:spcBef>
              <a:buClr>
                <a:schemeClr val="tx1"/>
              </a:buClr>
            </a:pPr>
            <a:r>
              <a:rPr lang="en-GB" i="0" kern="0" dirty="0" err="1" smtClean="0">
                <a:solidFill>
                  <a:schemeClr val="tx1">
                    <a:lumMod val="50000"/>
                  </a:schemeClr>
                </a:solidFill>
              </a:rPr>
              <a:t>Portalul</a:t>
            </a:r>
            <a:r>
              <a:rPr lang="en-GB" i="0" kern="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GB" i="0" kern="0" dirty="0" err="1" smtClean="0">
                <a:solidFill>
                  <a:schemeClr val="tx1">
                    <a:lumMod val="50000"/>
                  </a:schemeClr>
                </a:solidFill>
              </a:rPr>
              <a:t>Participantilor</a:t>
            </a:r>
            <a:r>
              <a:rPr lang="en-GB" i="0" kern="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GB" i="0" kern="0" dirty="0" smtClean="0">
                <a:solidFill>
                  <a:schemeClr val="tx1">
                    <a:lumMod val="50000"/>
                  </a:schemeClr>
                </a:solidFill>
              </a:rPr>
              <a:t>– </a:t>
            </a:r>
            <a:r>
              <a:rPr lang="en-GB" i="0" kern="0" dirty="0" err="1" smtClean="0">
                <a:solidFill>
                  <a:schemeClr val="tx1">
                    <a:lumMod val="50000"/>
                  </a:schemeClr>
                </a:solidFill>
              </a:rPr>
              <a:t>realizeaza</a:t>
            </a:r>
            <a:r>
              <a:rPr lang="en-GB" i="0" kern="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GB" i="0" kern="0" dirty="0" err="1" smtClean="0">
                <a:solidFill>
                  <a:schemeClr val="tx1">
                    <a:lumMod val="50000"/>
                  </a:schemeClr>
                </a:solidFill>
              </a:rPr>
              <a:t>legatura</a:t>
            </a:r>
            <a:r>
              <a:rPr lang="en-GB" i="0" kern="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GB" i="0" kern="0" dirty="0" err="1" smtClean="0">
                <a:solidFill>
                  <a:schemeClr val="tx1">
                    <a:lumMod val="50000"/>
                  </a:schemeClr>
                </a:solidFill>
              </a:rPr>
              <a:t>intre</a:t>
            </a:r>
            <a:r>
              <a:rPr lang="en-GB" i="0" kern="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GB" i="0" kern="0" dirty="0" err="1" smtClean="0">
                <a:solidFill>
                  <a:schemeClr val="tx1">
                    <a:lumMod val="50000"/>
                  </a:schemeClr>
                </a:solidFill>
              </a:rPr>
              <a:t>aplicanti</a:t>
            </a:r>
            <a:r>
              <a:rPr lang="en-GB" i="0" kern="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GB" i="0" kern="0" dirty="0" err="1" smtClean="0">
                <a:solidFill>
                  <a:schemeClr val="tx1">
                    <a:lumMod val="50000"/>
                  </a:schemeClr>
                </a:solidFill>
              </a:rPr>
              <a:t>si</a:t>
            </a:r>
            <a:r>
              <a:rPr lang="en-GB" i="0" kern="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GB" i="0" kern="0" dirty="0" err="1" smtClean="0">
                <a:solidFill>
                  <a:schemeClr val="tx1">
                    <a:lumMod val="50000"/>
                  </a:schemeClr>
                </a:solidFill>
              </a:rPr>
              <a:t>Comisie</a:t>
            </a:r>
            <a:r>
              <a:rPr lang="en-GB" i="0" kern="0" dirty="0" smtClean="0">
                <a:solidFill>
                  <a:schemeClr val="tx1">
                    <a:lumMod val="50000"/>
                  </a:schemeClr>
                </a:solidFill>
              </a:rPr>
              <a:t>/</a:t>
            </a:r>
            <a:r>
              <a:rPr lang="en-GB" i="0" kern="0" dirty="0" err="1" smtClean="0">
                <a:solidFill>
                  <a:schemeClr val="tx1">
                    <a:lumMod val="50000"/>
                  </a:schemeClr>
                </a:solidFill>
              </a:rPr>
              <a:t>Agentii</a:t>
            </a:r>
            <a:endParaRPr lang="en-GB" i="0" kern="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363538" indent="-363538">
              <a:spcBef>
                <a:spcPts val="2400"/>
              </a:spcBef>
              <a:buClr>
                <a:schemeClr val="tx1"/>
              </a:buClr>
            </a:pPr>
            <a:r>
              <a:rPr lang="en-GB" i="0" kern="0" dirty="0" smtClean="0">
                <a:solidFill>
                  <a:schemeClr val="tx1">
                    <a:lumMod val="50000"/>
                  </a:schemeClr>
                </a:solidFill>
              </a:rPr>
              <a:t>Forma </a:t>
            </a:r>
            <a:r>
              <a:rPr lang="en-GB" i="0" kern="0" dirty="0" err="1" smtClean="0">
                <a:solidFill>
                  <a:schemeClr val="tx1">
                    <a:lumMod val="50000"/>
                  </a:schemeClr>
                </a:solidFill>
              </a:rPr>
              <a:t>imbunatatita</a:t>
            </a:r>
            <a:r>
              <a:rPr lang="en-GB" i="0" kern="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GB" i="0" kern="0" dirty="0" err="1" smtClean="0">
                <a:solidFill>
                  <a:schemeClr val="tx1">
                    <a:lumMod val="50000"/>
                  </a:schemeClr>
                </a:solidFill>
              </a:rPr>
              <a:t>pentru</a:t>
            </a:r>
            <a:r>
              <a:rPr lang="en-GB" i="0" kern="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GB" i="0" kern="0" dirty="0" err="1" smtClean="0">
                <a:solidFill>
                  <a:schemeClr val="tx1">
                    <a:lumMod val="50000"/>
                  </a:schemeClr>
                </a:solidFill>
              </a:rPr>
              <a:t>apeluri</a:t>
            </a:r>
            <a:r>
              <a:rPr lang="en-GB" i="0" kern="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GB" i="0" kern="0" dirty="0" err="1" smtClean="0">
                <a:solidFill>
                  <a:schemeClr val="tx1">
                    <a:lumMod val="50000"/>
                  </a:schemeClr>
                </a:solidFill>
              </a:rPr>
              <a:t>si</a:t>
            </a:r>
            <a:r>
              <a:rPr lang="en-GB" i="0" kern="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GB" i="0" kern="0" dirty="0" err="1" smtClean="0">
                <a:solidFill>
                  <a:schemeClr val="tx1">
                    <a:lumMod val="50000"/>
                  </a:schemeClr>
                </a:solidFill>
              </a:rPr>
              <a:t>pentru</a:t>
            </a:r>
            <a:r>
              <a:rPr lang="en-GB" i="0" kern="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GB" i="0" kern="0" dirty="0" err="1" smtClean="0">
                <a:solidFill>
                  <a:schemeClr val="tx1">
                    <a:lumMod val="50000"/>
                  </a:schemeClr>
                </a:solidFill>
              </a:rPr>
              <a:t>prezentarea</a:t>
            </a:r>
            <a:r>
              <a:rPr lang="en-GB" i="0" kern="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GB" i="0" kern="0" dirty="0" err="1" smtClean="0">
                <a:solidFill>
                  <a:schemeClr val="tx1">
                    <a:lumMod val="50000"/>
                  </a:schemeClr>
                </a:solidFill>
              </a:rPr>
              <a:t>documentelor</a:t>
            </a:r>
            <a:r>
              <a:rPr lang="en-GB" i="0" kern="0" dirty="0" smtClean="0">
                <a:solidFill>
                  <a:schemeClr val="tx1">
                    <a:lumMod val="50000"/>
                  </a:schemeClr>
                </a:solidFill>
              </a:rPr>
              <a:t>;</a:t>
            </a:r>
          </a:p>
          <a:p>
            <a:pPr marL="363538" indent="-363538">
              <a:spcBef>
                <a:spcPts val="2400"/>
              </a:spcBef>
              <a:buClr>
                <a:schemeClr val="tx1"/>
              </a:buClr>
            </a:pPr>
            <a:r>
              <a:rPr lang="en-GB" i="0" kern="0" dirty="0" err="1" smtClean="0">
                <a:solidFill>
                  <a:schemeClr val="tx1">
                    <a:lumMod val="50000"/>
                  </a:schemeClr>
                </a:solidFill>
              </a:rPr>
              <a:t>Sistem</a:t>
            </a:r>
            <a:r>
              <a:rPr lang="en-GB" i="0" kern="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GB" i="0" kern="0" dirty="0" err="1" smtClean="0">
                <a:solidFill>
                  <a:schemeClr val="tx1">
                    <a:lumMod val="50000"/>
                  </a:schemeClr>
                </a:solidFill>
              </a:rPr>
              <a:t>integrat</a:t>
            </a:r>
            <a:r>
              <a:rPr lang="en-GB" i="0" kern="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GB" i="0" kern="0" dirty="0" err="1" smtClean="0">
                <a:solidFill>
                  <a:schemeClr val="tx1">
                    <a:lumMod val="50000"/>
                  </a:schemeClr>
                </a:solidFill>
              </a:rPr>
              <a:t>nou</a:t>
            </a:r>
            <a:r>
              <a:rPr lang="en-GB" i="0" kern="0" dirty="0" smtClean="0">
                <a:solidFill>
                  <a:schemeClr val="tx1">
                    <a:lumMod val="50000"/>
                  </a:schemeClr>
                </a:solidFill>
              </a:rPr>
              <a:t> de management </a:t>
            </a:r>
            <a:r>
              <a:rPr lang="en-GB" i="0" kern="0" dirty="0" err="1" smtClean="0">
                <a:solidFill>
                  <a:schemeClr val="tx1">
                    <a:lumMod val="50000"/>
                  </a:schemeClr>
                </a:solidFill>
              </a:rPr>
              <a:t>pentru</a:t>
            </a:r>
            <a:r>
              <a:rPr lang="en-GB" i="0" kern="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GB" i="0" kern="0" dirty="0" err="1" smtClean="0">
                <a:solidFill>
                  <a:schemeClr val="tx1">
                    <a:lumMod val="50000"/>
                  </a:schemeClr>
                </a:solidFill>
              </a:rPr>
              <a:t>granturi</a:t>
            </a:r>
            <a:r>
              <a:rPr lang="en-GB" i="0" kern="0" dirty="0" smtClean="0">
                <a:solidFill>
                  <a:schemeClr val="tx1">
                    <a:lumMod val="50000"/>
                  </a:schemeClr>
                </a:solidFill>
              </a:rPr>
              <a:t>;</a:t>
            </a:r>
          </a:p>
          <a:p>
            <a:pPr marL="363538" indent="-363538">
              <a:spcBef>
                <a:spcPts val="2400"/>
              </a:spcBef>
              <a:buClr>
                <a:schemeClr val="tx1"/>
              </a:buClr>
            </a:pPr>
            <a:r>
              <a:rPr lang="en-GB" i="0" kern="0" dirty="0" err="1" smtClean="0">
                <a:solidFill>
                  <a:schemeClr val="tx1">
                    <a:lumMod val="50000"/>
                  </a:schemeClr>
                </a:solidFill>
              </a:rPr>
              <a:t>Schimburi</a:t>
            </a:r>
            <a:r>
              <a:rPr lang="en-GB" i="0" kern="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GB" i="0" kern="0" dirty="0" err="1" smtClean="0">
                <a:solidFill>
                  <a:schemeClr val="tx1">
                    <a:lumMod val="50000"/>
                  </a:schemeClr>
                </a:solidFill>
              </a:rPr>
              <a:t>informatizate</a:t>
            </a:r>
            <a:r>
              <a:rPr lang="en-GB" i="0" kern="0" dirty="0" smtClean="0">
                <a:solidFill>
                  <a:schemeClr val="tx1">
                    <a:lumMod val="50000"/>
                  </a:schemeClr>
                </a:solidFill>
              </a:rPr>
              <a:t> – </a:t>
            </a:r>
            <a:r>
              <a:rPr lang="en-GB" i="0" kern="0" dirty="0" err="1" smtClean="0">
                <a:solidFill>
                  <a:schemeClr val="tx1">
                    <a:lumMod val="50000"/>
                  </a:schemeClr>
                </a:solidFill>
              </a:rPr>
              <a:t>fara</a:t>
            </a:r>
            <a:r>
              <a:rPr lang="en-GB" i="0" kern="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GB" i="0" kern="0" dirty="0" err="1" smtClean="0">
                <a:solidFill>
                  <a:schemeClr val="tx1">
                    <a:lumMod val="50000"/>
                  </a:schemeClr>
                </a:solidFill>
              </a:rPr>
              <a:t>semnaturi</a:t>
            </a:r>
            <a:r>
              <a:rPr lang="en-GB" i="0" kern="0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  <a:endParaRPr lang="en-GB" i="0" kern="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22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943" y="1070837"/>
            <a:ext cx="7162800" cy="578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143000" y="6400800"/>
            <a:ext cx="7848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50000"/>
                  </a:schemeClr>
                </a:solidFill>
              </a:rPr>
              <a:t>http://ec.europa.eu/research/participants/portal//desktop/en/home.html</a:t>
            </a:r>
          </a:p>
        </p:txBody>
      </p:sp>
    </p:spTree>
    <p:extLst>
      <p:ext uri="{BB962C8B-B14F-4D97-AF65-F5344CB8AC3E}">
        <p14:creationId xmlns:p14="http://schemas.microsoft.com/office/powerpoint/2010/main" val="44407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75" y="1240888"/>
            <a:ext cx="7974676" cy="543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17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1088488"/>
            <a:ext cx="7086600" cy="5630066"/>
          </a:xfrm>
          <a:prstGeom prst="rect">
            <a:avLst/>
          </a:prstGeom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134616" y="2357264"/>
            <a:ext cx="1800200" cy="864096"/>
          </a:xfrm>
          <a:prstGeom prst="rect">
            <a:avLst/>
          </a:prstGeom>
          <a:noFill/>
          <a:ln w="28575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BE"/>
          </a:p>
        </p:txBody>
      </p:sp>
      <p:sp>
        <p:nvSpPr>
          <p:cNvPr id="9" name="Content Placeholder 1"/>
          <p:cNvSpPr>
            <a:spLocks/>
          </p:cNvSpPr>
          <p:nvPr/>
        </p:nvSpPr>
        <p:spPr bwMode="auto">
          <a:xfrm>
            <a:off x="990600" y="3581400"/>
            <a:ext cx="2088232" cy="560153"/>
          </a:xfrm>
          <a:prstGeom prst="rect">
            <a:avLst/>
          </a:prstGeom>
          <a:solidFill>
            <a:schemeClr val="bg1"/>
          </a:solidFill>
          <a:ln w="28575" algn="ctr">
            <a:solidFill>
              <a:srgbClr val="CC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ct val="75000"/>
              </a:spcBef>
              <a:buClr>
                <a:srgbClr val="000000"/>
              </a:buClr>
              <a:defRPr/>
            </a:pPr>
            <a:r>
              <a:rPr lang="en-US" sz="1600" b="1" dirty="0" err="1" smtClean="0">
                <a:solidFill>
                  <a:srgbClr val="000000"/>
                </a:solidFill>
              </a:rPr>
              <a:t>Acces</a:t>
            </a:r>
            <a:r>
              <a:rPr lang="en-US" sz="1600" b="1" dirty="0" smtClean="0">
                <a:solidFill>
                  <a:srgbClr val="000000"/>
                </a:solidFill>
              </a:rPr>
              <a:t> la </a:t>
            </a:r>
            <a:r>
              <a:rPr lang="en-US" sz="1600" b="1" dirty="0" err="1" smtClean="0">
                <a:solidFill>
                  <a:srgbClr val="000000"/>
                </a:solidFill>
              </a:rPr>
              <a:t>instrumente</a:t>
            </a:r>
            <a:r>
              <a:rPr lang="en-US" sz="1600" b="1" dirty="0" smtClean="0">
                <a:solidFill>
                  <a:srgbClr val="000000"/>
                </a:solidFill>
              </a:rPr>
              <a:t> ca </a:t>
            </a:r>
            <a:r>
              <a:rPr lang="en-US" sz="1600" b="1" dirty="0" err="1" smtClean="0">
                <a:solidFill>
                  <a:srgbClr val="000000"/>
                </a:solidFill>
              </a:rPr>
              <a:t>utilizator</a:t>
            </a:r>
            <a:r>
              <a:rPr lang="en-US" sz="1600" b="1" dirty="0" smtClean="0">
                <a:solidFill>
                  <a:srgbClr val="000000"/>
                </a:solidFill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</a:rPr>
              <a:t>logat</a:t>
            </a:r>
            <a:endParaRPr lang="en-US" sz="1600" b="1" dirty="0" smtClean="0">
              <a:solidFill>
                <a:srgbClr val="000000"/>
              </a:solidFill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6934200" y="2133600"/>
            <a:ext cx="1203448" cy="223664"/>
          </a:xfrm>
          <a:prstGeom prst="rect">
            <a:avLst/>
          </a:prstGeom>
          <a:noFill/>
          <a:ln w="28575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BE"/>
          </a:p>
        </p:txBody>
      </p:sp>
      <p:cxnSp>
        <p:nvCxnSpPr>
          <p:cNvPr id="13" name="AutoShape 15"/>
          <p:cNvCxnSpPr>
            <a:cxnSpLocks noChangeShapeType="1"/>
          </p:cNvCxnSpPr>
          <p:nvPr/>
        </p:nvCxnSpPr>
        <p:spPr bwMode="auto">
          <a:xfrm flipV="1">
            <a:off x="1905000" y="3221360"/>
            <a:ext cx="0" cy="360040"/>
          </a:xfrm>
          <a:prstGeom prst="straightConnector1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lg" len="lg"/>
          </a:ln>
        </p:spPr>
      </p:cxnSp>
    </p:spTree>
    <p:extLst>
      <p:ext uri="{BB962C8B-B14F-4D97-AF65-F5344CB8AC3E}">
        <p14:creationId xmlns:p14="http://schemas.microsoft.com/office/powerpoint/2010/main" val="3120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46" y="1207931"/>
            <a:ext cx="6070130" cy="5497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3109" y="2322473"/>
            <a:ext cx="1547091" cy="919204"/>
          </a:xfrm>
          <a:prstGeom prst="rect">
            <a:avLst/>
          </a:prstGeom>
          <a:noFill/>
          <a:ln w="28575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BE"/>
          </a:p>
        </p:txBody>
      </p:sp>
      <p:sp>
        <p:nvSpPr>
          <p:cNvPr id="8" name="Content Placeholder 1"/>
          <p:cNvSpPr>
            <a:spLocks/>
          </p:cNvSpPr>
          <p:nvPr/>
        </p:nvSpPr>
        <p:spPr bwMode="auto">
          <a:xfrm>
            <a:off x="2301824" y="2616273"/>
            <a:ext cx="3381571" cy="326243"/>
          </a:xfrm>
          <a:prstGeom prst="rect">
            <a:avLst/>
          </a:prstGeom>
          <a:solidFill>
            <a:schemeClr val="bg1"/>
          </a:solidFill>
          <a:ln w="28575" algn="ctr">
            <a:solidFill>
              <a:srgbClr val="CC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ct val="75000"/>
              </a:spcBef>
              <a:buClr>
                <a:srgbClr val="000000"/>
              </a:buClr>
              <a:defRPr/>
            </a:pPr>
            <a:r>
              <a:rPr lang="fr-BE" sz="1600" b="1" dirty="0" err="1" smtClean="0">
                <a:solidFill>
                  <a:srgbClr val="000000"/>
                </a:solidFill>
              </a:rPr>
              <a:t>Apeluri</a:t>
            </a:r>
            <a:r>
              <a:rPr lang="fr-BE" sz="1600" b="1" dirty="0" smtClean="0">
                <a:solidFill>
                  <a:srgbClr val="000000"/>
                </a:solidFill>
              </a:rPr>
              <a:t> </a:t>
            </a:r>
            <a:r>
              <a:rPr lang="fr-BE" sz="1600" b="1" dirty="0" err="1" smtClean="0">
                <a:solidFill>
                  <a:srgbClr val="000000"/>
                </a:solidFill>
              </a:rPr>
              <a:t>Orizont</a:t>
            </a:r>
            <a:r>
              <a:rPr lang="fr-BE" sz="1600" b="1" dirty="0" smtClean="0">
                <a:solidFill>
                  <a:srgbClr val="000000"/>
                </a:solidFill>
              </a:rPr>
              <a:t> 2020 (2014-2020)</a:t>
            </a:r>
            <a:endParaRPr lang="fr-BE" sz="1600" b="1" dirty="0">
              <a:solidFill>
                <a:srgbClr val="000000"/>
              </a:solidFill>
            </a:endParaRPr>
          </a:p>
        </p:txBody>
      </p:sp>
      <p:cxnSp>
        <p:nvCxnSpPr>
          <p:cNvPr id="9" name="AutoShape 15"/>
          <p:cNvCxnSpPr>
            <a:cxnSpLocks noChangeShapeType="1"/>
          </p:cNvCxnSpPr>
          <p:nvPr/>
        </p:nvCxnSpPr>
        <p:spPr bwMode="auto">
          <a:xfrm flipH="1" flipV="1">
            <a:off x="1591289" y="2779395"/>
            <a:ext cx="710535" cy="2"/>
          </a:xfrm>
          <a:prstGeom prst="straightConnector1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lg" len="lg"/>
          </a:ln>
        </p:spPr>
      </p:cxn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53109" y="3289834"/>
            <a:ext cx="1547091" cy="1150812"/>
          </a:xfrm>
          <a:prstGeom prst="rect">
            <a:avLst/>
          </a:prstGeom>
          <a:noFill/>
          <a:ln w="28575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BE"/>
          </a:p>
        </p:txBody>
      </p:sp>
      <p:sp>
        <p:nvSpPr>
          <p:cNvPr id="11" name="Content Placeholder 1"/>
          <p:cNvSpPr>
            <a:spLocks/>
          </p:cNvSpPr>
          <p:nvPr/>
        </p:nvSpPr>
        <p:spPr bwMode="auto">
          <a:xfrm>
            <a:off x="2646344" y="4614721"/>
            <a:ext cx="3281474" cy="326243"/>
          </a:xfrm>
          <a:prstGeom prst="rect">
            <a:avLst/>
          </a:prstGeom>
          <a:solidFill>
            <a:schemeClr val="bg1"/>
          </a:solidFill>
          <a:ln w="28575" algn="ctr">
            <a:solidFill>
              <a:srgbClr val="CC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ct val="75000"/>
              </a:spcBef>
              <a:buClr>
                <a:srgbClr val="000000"/>
              </a:buClr>
              <a:defRPr/>
            </a:pPr>
            <a:r>
              <a:rPr lang="fr-BE" sz="1600" b="1" dirty="0" err="1" smtClean="0">
                <a:solidFill>
                  <a:srgbClr val="000000"/>
                </a:solidFill>
              </a:rPr>
              <a:t>Apeluri</a:t>
            </a:r>
            <a:r>
              <a:rPr lang="fr-BE" sz="1600" b="1" dirty="0" smtClean="0">
                <a:solidFill>
                  <a:srgbClr val="000000"/>
                </a:solidFill>
              </a:rPr>
              <a:t> FP7 &amp; CIP (2007-2013)</a:t>
            </a:r>
            <a:endParaRPr lang="fr-BE" sz="1600" b="1" dirty="0">
              <a:solidFill>
                <a:srgbClr val="000000"/>
              </a:solidFill>
            </a:endParaRPr>
          </a:p>
        </p:txBody>
      </p:sp>
      <p:cxnSp>
        <p:nvCxnSpPr>
          <p:cNvPr id="12" name="AutoShape 15"/>
          <p:cNvCxnSpPr>
            <a:cxnSpLocks noChangeShapeType="1"/>
          </p:cNvCxnSpPr>
          <p:nvPr/>
        </p:nvCxnSpPr>
        <p:spPr bwMode="auto">
          <a:xfrm flipH="1">
            <a:off x="1591289" y="4777843"/>
            <a:ext cx="1071572" cy="1"/>
          </a:xfrm>
          <a:prstGeom prst="straightConnector1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lg" len="lg"/>
          </a:ln>
        </p:spPr>
      </p:cxnSp>
      <p:sp>
        <p:nvSpPr>
          <p:cNvPr id="13" name="Content Placeholder 1"/>
          <p:cNvSpPr>
            <a:spLocks/>
          </p:cNvSpPr>
          <p:nvPr/>
        </p:nvSpPr>
        <p:spPr bwMode="auto">
          <a:xfrm>
            <a:off x="2394690" y="3690172"/>
            <a:ext cx="3575891" cy="326243"/>
          </a:xfrm>
          <a:prstGeom prst="rect">
            <a:avLst/>
          </a:prstGeom>
          <a:solidFill>
            <a:schemeClr val="bg1"/>
          </a:solidFill>
          <a:ln w="28575" algn="ctr">
            <a:solidFill>
              <a:srgbClr val="CC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ct val="75000"/>
              </a:spcBef>
              <a:buClr>
                <a:srgbClr val="000000"/>
              </a:buClr>
              <a:defRPr/>
            </a:pPr>
            <a:r>
              <a:rPr lang="fr-BE" sz="1600" b="1" dirty="0" err="1" smtClean="0">
                <a:solidFill>
                  <a:srgbClr val="000000"/>
                </a:solidFill>
              </a:rPr>
              <a:t>Alte</a:t>
            </a:r>
            <a:r>
              <a:rPr lang="fr-BE" sz="1600" b="1" dirty="0" smtClean="0">
                <a:solidFill>
                  <a:srgbClr val="000000"/>
                </a:solidFill>
              </a:rPr>
              <a:t> </a:t>
            </a:r>
            <a:r>
              <a:rPr lang="fr-BE" sz="1600" b="1" dirty="0" err="1" smtClean="0">
                <a:solidFill>
                  <a:srgbClr val="000000"/>
                </a:solidFill>
              </a:rPr>
              <a:t>apeluri</a:t>
            </a:r>
            <a:r>
              <a:rPr lang="fr-BE" sz="1600" b="1" dirty="0" smtClean="0">
                <a:solidFill>
                  <a:srgbClr val="000000"/>
                </a:solidFill>
              </a:rPr>
              <a:t> </a:t>
            </a:r>
            <a:r>
              <a:rPr lang="fr-BE" sz="1600" b="1" dirty="0" err="1" smtClean="0">
                <a:solidFill>
                  <a:srgbClr val="000000"/>
                </a:solidFill>
              </a:rPr>
              <a:t>din</a:t>
            </a:r>
            <a:r>
              <a:rPr lang="fr-BE" sz="1600" b="1" dirty="0" smtClean="0">
                <a:solidFill>
                  <a:srgbClr val="000000"/>
                </a:solidFill>
              </a:rPr>
              <a:t> </a:t>
            </a:r>
            <a:r>
              <a:rPr lang="fr-BE" sz="1600" b="1" dirty="0" err="1" smtClean="0">
                <a:solidFill>
                  <a:srgbClr val="000000"/>
                </a:solidFill>
              </a:rPr>
              <a:t>cadrul</a:t>
            </a:r>
            <a:r>
              <a:rPr lang="fr-BE" sz="1600" b="1" dirty="0" smtClean="0">
                <a:solidFill>
                  <a:srgbClr val="000000"/>
                </a:solidFill>
              </a:rPr>
              <a:t> </a:t>
            </a:r>
            <a:r>
              <a:rPr lang="fr-BE" sz="1600" b="1" dirty="0" err="1" smtClean="0">
                <a:solidFill>
                  <a:srgbClr val="000000"/>
                </a:solidFill>
              </a:rPr>
              <a:t>programelor</a:t>
            </a:r>
            <a:r>
              <a:rPr lang="fr-BE" sz="1600" b="1" dirty="0" smtClean="0">
                <a:solidFill>
                  <a:srgbClr val="000000"/>
                </a:solidFill>
              </a:rPr>
              <a:t> EU</a:t>
            </a:r>
            <a:endParaRPr lang="fr-BE" sz="1600" b="1" dirty="0">
              <a:solidFill>
                <a:srgbClr val="000000"/>
              </a:solidFill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53109" y="4485099"/>
            <a:ext cx="1547091" cy="717476"/>
          </a:xfrm>
          <a:prstGeom prst="rect">
            <a:avLst/>
          </a:prstGeom>
          <a:noFill/>
          <a:ln w="28575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BE"/>
          </a:p>
        </p:txBody>
      </p:sp>
      <p:cxnSp>
        <p:nvCxnSpPr>
          <p:cNvPr id="25" name="AutoShape 15"/>
          <p:cNvCxnSpPr>
            <a:cxnSpLocks noChangeShapeType="1"/>
          </p:cNvCxnSpPr>
          <p:nvPr/>
        </p:nvCxnSpPr>
        <p:spPr bwMode="auto">
          <a:xfrm flipH="1" flipV="1">
            <a:off x="1600200" y="3865180"/>
            <a:ext cx="760757" cy="60"/>
          </a:xfrm>
          <a:prstGeom prst="straightConnector1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lg" len="lg"/>
          </a:ln>
        </p:spPr>
      </p:cxn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3086987" y="259388"/>
            <a:ext cx="56816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GB" sz="2800" b="1" dirty="0" err="1" smtClean="0"/>
              <a:t>Serviciile</a:t>
            </a:r>
            <a:r>
              <a:rPr lang="en-GB" sz="2800" b="1" dirty="0" smtClean="0"/>
              <a:t> </a:t>
            </a:r>
            <a:r>
              <a:rPr lang="en-GB" sz="2800" b="1" dirty="0" err="1" smtClean="0"/>
              <a:t>Portalului</a:t>
            </a:r>
            <a:r>
              <a:rPr lang="en-GB" sz="2800" b="1" dirty="0" smtClean="0"/>
              <a:t> </a:t>
            </a:r>
            <a:r>
              <a:rPr lang="en-GB" sz="2800" b="1" dirty="0" err="1" smtClean="0"/>
              <a:t>participantilor</a:t>
            </a:r>
            <a:endParaRPr lang="en-GB" sz="2800" b="1" dirty="0"/>
          </a:p>
        </p:txBody>
      </p:sp>
      <p:grpSp>
        <p:nvGrpSpPr>
          <p:cNvPr id="28" name="Group 27"/>
          <p:cNvGrpSpPr/>
          <p:nvPr/>
        </p:nvGrpSpPr>
        <p:grpSpPr>
          <a:xfrm>
            <a:off x="6322672" y="2265863"/>
            <a:ext cx="2546205" cy="3381804"/>
            <a:chOff x="2879725" y="1920007"/>
            <a:chExt cx="3384550" cy="4065044"/>
          </a:xfrm>
        </p:grpSpPr>
        <p:sp>
          <p:nvSpPr>
            <p:cNvPr id="30" name="AutoShape 3"/>
            <p:cNvSpPr>
              <a:spLocks noChangeArrowheads="1"/>
            </p:cNvSpPr>
            <p:nvPr/>
          </p:nvSpPr>
          <p:spPr bwMode="auto">
            <a:xfrm>
              <a:off x="2879725" y="1920007"/>
              <a:ext cx="3384550" cy="360000"/>
            </a:xfrm>
            <a:prstGeom prst="roundRect">
              <a:avLst>
                <a:gd name="adj" fmla="val 16667"/>
              </a:avLst>
            </a:prstGeom>
            <a:solidFill>
              <a:srgbClr val="0F5494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marL="3175" algn="ctr"/>
              <a:r>
                <a:rPr lang="fr-BE" sz="2000" b="1" dirty="0" err="1" smtClean="0">
                  <a:solidFill>
                    <a:srgbClr val="FFFFFF"/>
                  </a:solidFill>
                </a:rPr>
                <a:t>Funding</a:t>
              </a:r>
              <a:r>
                <a:rPr lang="fr-BE" sz="2000" b="1" dirty="0" smtClean="0">
                  <a:solidFill>
                    <a:srgbClr val="FFFFFF"/>
                  </a:solidFill>
                </a:rPr>
                <a:t> </a:t>
              </a:r>
              <a:r>
                <a:rPr lang="fr-BE" sz="2000" b="1" dirty="0" err="1" smtClean="0">
                  <a:solidFill>
                    <a:srgbClr val="FFFFFF"/>
                  </a:solidFill>
                </a:rPr>
                <a:t>Opportunities</a:t>
              </a:r>
              <a:endParaRPr lang="en-GB" sz="2000" b="1" dirty="0">
                <a:solidFill>
                  <a:srgbClr val="FFFFFF"/>
                </a:solidFill>
              </a:endParaRPr>
            </a:p>
          </p:txBody>
        </p:sp>
        <p:sp>
          <p:nvSpPr>
            <p:cNvPr id="31" name="AutoShape 14"/>
            <p:cNvSpPr>
              <a:spLocks noChangeArrowheads="1"/>
            </p:cNvSpPr>
            <p:nvPr/>
          </p:nvSpPr>
          <p:spPr bwMode="auto">
            <a:xfrm>
              <a:off x="2879725" y="2978591"/>
              <a:ext cx="3384550" cy="360000"/>
            </a:xfrm>
            <a:prstGeom prst="roundRect">
              <a:avLst>
                <a:gd name="adj" fmla="val 16667"/>
              </a:avLst>
            </a:prstGeom>
            <a:solidFill>
              <a:srgbClr val="0F5494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marL="3175" algn="ctr"/>
              <a:r>
                <a:rPr lang="fr-BE" sz="2000" b="1" dirty="0">
                  <a:solidFill>
                    <a:srgbClr val="FFFFFF"/>
                  </a:solidFill>
                </a:rPr>
                <a:t>Experts</a:t>
              </a:r>
              <a:endParaRPr lang="en-GB" sz="2000" b="1" dirty="0">
                <a:solidFill>
                  <a:srgbClr val="FFFFFF"/>
                </a:solidFill>
              </a:endParaRPr>
            </a:p>
          </p:txBody>
        </p:sp>
        <p:sp>
          <p:nvSpPr>
            <p:cNvPr id="32" name="AutoShape 17"/>
            <p:cNvSpPr>
              <a:spLocks noChangeArrowheads="1"/>
            </p:cNvSpPr>
            <p:nvPr/>
          </p:nvSpPr>
          <p:spPr bwMode="auto">
            <a:xfrm>
              <a:off x="2879725" y="3507883"/>
              <a:ext cx="3384550" cy="360000"/>
            </a:xfrm>
            <a:prstGeom prst="roundRect">
              <a:avLst>
                <a:gd name="adj" fmla="val 16667"/>
              </a:avLst>
            </a:prstGeom>
            <a:solidFill>
              <a:srgbClr val="0F5494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marL="3175" algn="ctr"/>
              <a:r>
                <a:rPr lang="fr-BE" sz="2000" b="1" dirty="0" smtClean="0">
                  <a:solidFill>
                    <a:srgbClr val="FFFFFF"/>
                  </a:solidFill>
                </a:rPr>
                <a:t>Support</a:t>
              </a:r>
              <a:endParaRPr lang="en-GB" sz="2000" b="1" dirty="0">
                <a:solidFill>
                  <a:srgbClr val="FFFFFF"/>
                </a:solidFill>
              </a:endParaRPr>
            </a:p>
          </p:txBody>
        </p:sp>
        <p:sp>
          <p:nvSpPr>
            <p:cNvPr id="33" name="AutoShape 6"/>
            <p:cNvSpPr>
              <a:spLocks noChangeArrowheads="1"/>
            </p:cNvSpPr>
            <p:nvPr/>
          </p:nvSpPr>
          <p:spPr bwMode="auto">
            <a:xfrm>
              <a:off x="2879725" y="2492896"/>
              <a:ext cx="3384550" cy="360000"/>
            </a:xfrm>
            <a:prstGeom prst="roundRect">
              <a:avLst>
                <a:gd name="adj" fmla="val 16667"/>
              </a:avLst>
            </a:prstGeom>
            <a:solidFill>
              <a:srgbClr val="0F5494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marL="3175" algn="ctr"/>
              <a:r>
                <a:rPr lang="fr-BE" sz="2000" b="1" dirty="0" smtClean="0">
                  <a:solidFill>
                    <a:srgbClr val="FFFFFF"/>
                  </a:solidFill>
                </a:rPr>
                <a:t>How to </a:t>
              </a:r>
              <a:r>
                <a:rPr lang="fr-BE" sz="2000" b="1" dirty="0" err="1" smtClean="0">
                  <a:solidFill>
                    <a:srgbClr val="FFFFFF"/>
                  </a:solidFill>
                </a:rPr>
                <a:t>Participate</a:t>
              </a:r>
              <a:endParaRPr lang="en-GB" sz="2000" b="1" dirty="0">
                <a:solidFill>
                  <a:srgbClr val="FFFFFF"/>
                </a:solidFill>
              </a:endParaRPr>
            </a:p>
          </p:txBody>
        </p:sp>
        <p:sp>
          <p:nvSpPr>
            <p:cNvPr id="34" name="AutoShape 9"/>
            <p:cNvSpPr>
              <a:spLocks noChangeArrowheads="1"/>
            </p:cNvSpPr>
            <p:nvPr/>
          </p:nvSpPr>
          <p:spPr bwMode="auto">
            <a:xfrm>
              <a:off x="2879849" y="4037175"/>
              <a:ext cx="3384302" cy="360000"/>
            </a:xfrm>
            <a:prstGeom prst="roundRect">
              <a:avLst>
                <a:gd name="adj" fmla="val 16667"/>
              </a:avLst>
            </a:prstGeom>
            <a:solidFill>
              <a:srgbClr val="CC00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marL="3175" algn="ctr"/>
              <a:r>
                <a:rPr lang="fr-BE" sz="2000" b="1" dirty="0" err="1">
                  <a:solidFill>
                    <a:srgbClr val="FFFFFF"/>
                  </a:solidFill>
                </a:rPr>
                <a:t>My</a:t>
              </a:r>
              <a:r>
                <a:rPr lang="fr-BE" sz="2000" b="1" dirty="0">
                  <a:solidFill>
                    <a:srgbClr val="FFFFFF"/>
                  </a:solidFill>
                </a:rPr>
                <a:t> </a:t>
              </a:r>
              <a:r>
                <a:rPr lang="fr-BE" sz="2000" b="1" dirty="0" smtClean="0">
                  <a:solidFill>
                    <a:srgbClr val="FFFFFF"/>
                  </a:solidFill>
                </a:rPr>
                <a:t>Organisation(s)</a:t>
              </a:r>
              <a:endParaRPr lang="en-GB" sz="2000" b="1" dirty="0">
                <a:solidFill>
                  <a:srgbClr val="FFFFFF"/>
                </a:solidFill>
              </a:endParaRPr>
            </a:p>
          </p:txBody>
        </p:sp>
        <p:sp>
          <p:nvSpPr>
            <p:cNvPr id="35" name="AutoShape 14"/>
            <p:cNvSpPr>
              <a:spLocks noChangeArrowheads="1"/>
            </p:cNvSpPr>
            <p:nvPr/>
          </p:nvSpPr>
          <p:spPr bwMode="auto">
            <a:xfrm>
              <a:off x="2879849" y="4566467"/>
              <a:ext cx="3384302" cy="360000"/>
            </a:xfrm>
            <a:prstGeom prst="roundRect">
              <a:avLst>
                <a:gd name="adj" fmla="val 16667"/>
              </a:avLst>
            </a:prstGeom>
            <a:solidFill>
              <a:srgbClr val="CC00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marL="3175" algn="ctr"/>
              <a:r>
                <a:rPr lang="fr-BE" sz="2000" b="1" dirty="0" err="1">
                  <a:solidFill>
                    <a:srgbClr val="FFFFFF"/>
                  </a:solidFill>
                </a:rPr>
                <a:t>My</a:t>
              </a:r>
              <a:r>
                <a:rPr lang="fr-BE" sz="2000" b="1" dirty="0">
                  <a:solidFill>
                    <a:srgbClr val="FFFFFF"/>
                  </a:solidFill>
                </a:rPr>
                <a:t> </a:t>
              </a:r>
              <a:r>
                <a:rPr lang="fr-BE" sz="2000" b="1" dirty="0" err="1" smtClean="0">
                  <a:solidFill>
                    <a:srgbClr val="FFFFFF"/>
                  </a:solidFill>
                </a:rPr>
                <a:t>Proposal</a:t>
              </a:r>
              <a:r>
                <a:rPr lang="fr-BE" sz="2000" b="1" dirty="0" smtClean="0">
                  <a:solidFill>
                    <a:srgbClr val="FFFFFF"/>
                  </a:solidFill>
                </a:rPr>
                <a:t>(s)</a:t>
              </a:r>
              <a:endParaRPr lang="en-GB" sz="2000" b="1" dirty="0">
                <a:solidFill>
                  <a:srgbClr val="FFFFFF"/>
                </a:solidFill>
              </a:endParaRPr>
            </a:p>
          </p:txBody>
        </p:sp>
        <p:sp>
          <p:nvSpPr>
            <p:cNvPr id="36" name="AutoShape 17"/>
            <p:cNvSpPr>
              <a:spLocks noChangeArrowheads="1"/>
            </p:cNvSpPr>
            <p:nvPr/>
          </p:nvSpPr>
          <p:spPr bwMode="auto">
            <a:xfrm>
              <a:off x="2879849" y="5095759"/>
              <a:ext cx="3384302" cy="360000"/>
            </a:xfrm>
            <a:prstGeom prst="roundRect">
              <a:avLst>
                <a:gd name="adj" fmla="val 16667"/>
              </a:avLst>
            </a:prstGeom>
            <a:solidFill>
              <a:srgbClr val="CC00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marL="3175" algn="ctr"/>
              <a:r>
                <a:rPr lang="fr-BE" sz="2000" b="1" dirty="0" err="1">
                  <a:solidFill>
                    <a:srgbClr val="FFFFFF"/>
                  </a:solidFill>
                </a:rPr>
                <a:t>My</a:t>
              </a:r>
              <a:r>
                <a:rPr lang="fr-BE" sz="2000" b="1" dirty="0">
                  <a:solidFill>
                    <a:srgbClr val="FFFFFF"/>
                  </a:solidFill>
                </a:rPr>
                <a:t> </a:t>
              </a:r>
              <a:r>
                <a:rPr lang="fr-BE" sz="2000" b="1" dirty="0" smtClean="0">
                  <a:solidFill>
                    <a:srgbClr val="FFFFFF"/>
                  </a:solidFill>
                </a:rPr>
                <a:t>Project(s)</a:t>
              </a:r>
              <a:endParaRPr lang="en-GB" sz="2000" b="1" dirty="0">
                <a:solidFill>
                  <a:srgbClr val="FFFFFF"/>
                </a:solidFill>
              </a:endParaRPr>
            </a:p>
          </p:txBody>
        </p:sp>
        <p:sp>
          <p:nvSpPr>
            <p:cNvPr id="37" name="AutoShape 23"/>
            <p:cNvSpPr>
              <a:spLocks noChangeArrowheads="1"/>
            </p:cNvSpPr>
            <p:nvPr/>
          </p:nvSpPr>
          <p:spPr bwMode="auto">
            <a:xfrm>
              <a:off x="2879849" y="5625051"/>
              <a:ext cx="3384302" cy="360000"/>
            </a:xfrm>
            <a:prstGeom prst="roundRect">
              <a:avLst>
                <a:gd name="adj" fmla="val 16667"/>
              </a:avLst>
            </a:prstGeom>
            <a:solidFill>
              <a:srgbClr val="CC00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marL="3175" algn="ctr"/>
              <a:r>
                <a:rPr lang="fr-BE" sz="2000" b="1" dirty="0" err="1" smtClean="0">
                  <a:solidFill>
                    <a:srgbClr val="FFFFFF"/>
                  </a:solidFill>
                </a:rPr>
                <a:t>My</a:t>
              </a:r>
              <a:r>
                <a:rPr lang="fr-BE" sz="2000" b="1" dirty="0" smtClean="0">
                  <a:solidFill>
                    <a:srgbClr val="FFFFFF"/>
                  </a:solidFill>
                </a:rPr>
                <a:t> Notification(s)</a:t>
              </a:r>
              <a:endParaRPr lang="en-GB" sz="2000" b="1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6793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1" grpId="0" animBg="1"/>
      <p:bldP spid="13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642" y="1125140"/>
            <a:ext cx="4191000" cy="563497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37844" y="3505200"/>
            <a:ext cx="1066800" cy="3048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6" t="10345" r="11470" b="28309"/>
          <a:stretch/>
        </p:blipFill>
        <p:spPr bwMode="auto">
          <a:xfrm>
            <a:off x="4482858" y="1125140"/>
            <a:ext cx="4584942" cy="563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572000" y="2590800"/>
            <a:ext cx="1066800" cy="3048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7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1143000"/>
            <a:ext cx="7658043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914400" y="3810000"/>
            <a:ext cx="1825625" cy="228600"/>
          </a:xfrm>
          <a:prstGeom prst="rect">
            <a:avLst/>
          </a:prstGeom>
          <a:noFill/>
          <a:ln w="28575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34176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271760"/>
            <a:ext cx="4721225" cy="5572736"/>
          </a:xfrm>
          <a:prstGeom prst="rect">
            <a:avLst/>
          </a:prstGeom>
        </p:spPr>
      </p:pic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Content Placeholder 1"/>
          <p:cNvSpPr>
            <a:spLocks/>
          </p:cNvSpPr>
          <p:nvPr/>
        </p:nvSpPr>
        <p:spPr bwMode="auto">
          <a:xfrm>
            <a:off x="4000476" y="1563198"/>
            <a:ext cx="5034126" cy="326243"/>
          </a:xfrm>
          <a:prstGeom prst="rect">
            <a:avLst/>
          </a:prstGeom>
          <a:solidFill>
            <a:schemeClr val="bg1"/>
          </a:solidFill>
          <a:ln w="28575" algn="ctr">
            <a:solidFill>
              <a:srgbClr val="CC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ct val="75000"/>
              </a:spcBef>
              <a:buClr>
                <a:srgbClr val="000000"/>
              </a:buClr>
              <a:defRPr/>
            </a:pPr>
            <a:r>
              <a:rPr lang="hu-HU" sz="1600" b="1" dirty="0" smtClean="0">
                <a:solidFill>
                  <a:srgbClr val="000000"/>
                </a:solidFill>
              </a:rPr>
              <a:t>A</a:t>
            </a:r>
            <a:r>
              <a:rPr lang="fr-BE" sz="1600" b="1" dirty="0" err="1" smtClean="0">
                <a:solidFill>
                  <a:srgbClr val="000000"/>
                </a:solidFill>
              </a:rPr>
              <a:t>cces</a:t>
            </a:r>
            <a:r>
              <a:rPr lang="fr-BE" sz="1600" b="1" dirty="0" smtClean="0">
                <a:solidFill>
                  <a:srgbClr val="000000"/>
                </a:solidFill>
              </a:rPr>
              <a:t> la </a:t>
            </a:r>
            <a:r>
              <a:rPr lang="fr-BE" sz="1600" b="1" dirty="0" err="1" smtClean="0">
                <a:solidFill>
                  <a:srgbClr val="000000"/>
                </a:solidFill>
              </a:rPr>
              <a:t>indicatiile</a:t>
            </a:r>
            <a:r>
              <a:rPr lang="fr-BE" sz="1600" b="1" dirty="0" smtClean="0">
                <a:solidFill>
                  <a:srgbClr val="000000"/>
                </a:solidFill>
              </a:rPr>
              <a:t> </a:t>
            </a:r>
            <a:r>
              <a:rPr lang="fr-BE" sz="1600" b="1" dirty="0" err="1" smtClean="0">
                <a:solidFill>
                  <a:srgbClr val="000000"/>
                </a:solidFill>
              </a:rPr>
              <a:t>unui</a:t>
            </a:r>
            <a:r>
              <a:rPr lang="fr-BE" sz="1600" b="1" dirty="0" smtClean="0">
                <a:solidFill>
                  <a:srgbClr val="000000"/>
                </a:solidFill>
              </a:rPr>
              <a:t> </a:t>
            </a:r>
            <a:r>
              <a:rPr lang="fr-BE" sz="1600" b="1" dirty="0" err="1" smtClean="0">
                <a:solidFill>
                  <a:srgbClr val="000000"/>
                </a:solidFill>
              </a:rPr>
              <a:t>apel</a:t>
            </a:r>
            <a:endParaRPr lang="fr-BE" sz="1600" b="1" dirty="0">
              <a:solidFill>
                <a:srgbClr val="000000"/>
              </a:solidFill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460375" y="3810000"/>
            <a:ext cx="4035425" cy="2805113"/>
          </a:xfrm>
          <a:prstGeom prst="rect">
            <a:avLst/>
          </a:prstGeom>
          <a:noFill/>
          <a:ln w="28575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BE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0961" y="2296721"/>
            <a:ext cx="4440117" cy="3215849"/>
          </a:xfrm>
          <a:prstGeom prst="rect">
            <a:avLst/>
          </a:prstGeom>
        </p:spPr>
      </p:pic>
      <p:sp>
        <p:nvSpPr>
          <p:cNvPr id="17" name="Content Placeholder 1"/>
          <p:cNvSpPr>
            <a:spLocks/>
          </p:cNvSpPr>
          <p:nvPr/>
        </p:nvSpPr>
        <p:spPr bwMode="auto">
          <a:xfrm>
            <a:off x="4109874" y="6265387"/>
            <a:ext cx="5034126" cy="326243"/>
          </a:xfrm>
          <a:prstGeom prst="rect">
            <a:avLst/>
          </a:prstGeom>
          <a:solidFill>
            <a:schemeClr val="bg1"/>
          </a:solidFill>
          <a:ln w="28575" algn="ctr">
            <a:solidFill>
              <a:srgbClr val="CC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ct val="75000"/>
              </a:spcBef>
              <a:buClr>
                <a:srgbClr val="000000"/>
              </a:buClr>
              <a:defRPr/>
            </a:pPr>
            <a:r>
              <a:rPr lang="hu-HU" sz="1600" b="1" dirty="0" smtClean="0">
                <a:solidFill>
                  <a:srgbClr val="000000"/>
                </a:solidFill>
              </a:rPr>
              <a:t>A</a:t>
            </a:r>
            <a:r>
              <a:rPr lang="fr-BE" sz="1600" b="1" dirty="0" err="1" smtClean="0">
                <a:solidFill>
                  <a:srgbClr val="000000"/>
                </a:solidFill>
              </a:rPr>
              <a:t>cces</a:t>
            </a:r>
            <a:r>
              <a:rPr lang="fr-BE" sz="1600" b="1" dirty="0" smtClean="0">
                <a:solidFill>
                  <a:srgbClr val="000000"/>
                </a:solidFill>
              </a:rPr>
              <a:t> la </a:t>
            </a:r>
            <a:r>
              <a:rPr lang="fr-BE" sz="1600" b="1" dirty="0" err="1" smtClean="0">
                <a:solidFill>
                  <a:srgbClr val="000000"/>
                </a:solidFill>
              </a:rPr>
              <a:t>documentele</a:t>
            </a:r>
            <a:r>
              <a:rPr lang="fr-BE" sz="1600" b="1" dirty="0" smtClean="0">
                <a:solidFill>
                  <a:srgbClr val="000000"/>
                </a:solidFill>
              </a:rPr>
              <a:t> </a:t>
            </a:r>
            <a:r>
              <a:rPr lang="fr-BE" sz="1600" b="1" dirty="0" err="1" smtClean="0">
                <a:solidFill>
                  <a:srgbClr val="000000"/>
                </a:solidFill>
              </a:rPr>
              <a:t>apelului</a:t>
            </a:r>
            <a:endParaRPr lang="fr-BE" sz="1600" b="1" dirty="0">
              <a:solidFill>
                <a:srgbClr val="000000"/>
              </a:solidFill>
            </a:endParaRPr>
          </a:p>
        </p:txBody>
      </p:sp>
      <p:cxnSp>
        <p:nvCxnSpPr>
          <p:cNvPr id="10" name="AutoShape 15"/>
          <p:cNvCxnSpPr>
            <a:cxnSpLocks noChangeShapeType="1"/>
            <a:stCxn id="9" idx="2"/>
          </p:cNvCxnSpPr>
          <p:nvPr/>
        </p:nvCxnSpPr>
        <p:spPr bwMode="auto">
          <a:xfrm flipH="1">
            <a:off x="2590801" y="1889441"/>
            <a:ext cx="3926738" cy="1920559"/>
          </a:xfrm>
          <a:prstGeom prst="straightConnector1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lg" len="lg"/>
          </a:ln>
        </p:spPr>
      </p:cxnSp>
      <p:cxnSp>
        <p:nvCxnSpPr>
          <p:cNvPr id="18" name="AutoShape 15"/>
          <p:cNvCxnSpPr>
            <a:cxnSpLocks noChangeShapeType="1"/>
          </p:cNvCxnSpPr>
          <p:nvPr/>
        </p:nvCxnSpPr>
        <p:spPr bwMode="auto">
          <a:xfrm flipV="1">
            <a:off x="7337034" y="5530460"/>
            <a:ext cx="0" cy="711444"/>
          </a:xfrm>
          <a:prstGeom prst="straightConnector1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lg" len="lg"/>
          </a:ln>
        </p:spPr>
      </p:cxn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5590196" y="3439884"/>
            <a:ext cx="3493677" cy="2064954"/>
          </a:xfrm>
          <a:prstGeom prst="rect">
            <a:avLst/>
          </a:prstGeom>
          <a:noFill/>
          <a:ln w="28575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8209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7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392" y="1182853"/>
            <a:ext cx="4463970" cy="55880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3400" y="1181706"/>
            <a:ext cx="4648200" cy="558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07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782" y="1524000"/>
            <a:ext cx="8839200" cy="424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00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086987" y="259388"/>
            <a:ext cx="56816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GB" sz="2800" b="1" dirty="0" err="1" smtClean="0">
                <a:solidFill>
                  <a:schemeClr val="tx1">
                    <a:lumMod val="50000"/>
                  </a:schemeClr>
                </a:solidFill>
              </a:rPr>
              <a:t>Unde</a:t>
            </a:r>
            <a:r>
              <a:rPr lang="en-GB" sz="2800" b="1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GB" sz="2800" b="1" dirty="0" err="1" smtClean="0">
                <a:solidFill>
                  <a:schemeClr val="tx1">
                    <a:lumMod val="50000"/>
                  </a:schemeClr>
                </a:solidFill>
              </a:rPr>
              <a:t>gasim</a:t>
            </a:r>
            <a:r>
              <a:rPr lang="en-GB" sz="2800" b="1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GB" sz="2800" b="1" dirty="0" err="1" smtClean="0">
                <a:solidFill>
                  <a:schemeClr val="tx1">
                    <a:lumMod val="50000"/>
                  </a:schemeClr>
                </a:solidFill>
              </a:rPr>
              <a:t>ajutor</a:t>
            </a:r>
            <a:r>
              <a:rPr lang="en-GB" sz="2800" b="1" dirty="0" smtClean="0">
                <a:solidFill>
                  <a:schemeClr val="tx1">
                    <a:lumMod val="50000"/>
                  </a:schemeClr>
                </a:solidFill>
              </a:rPr>
              <a:t> ?</a:t>
            </a:r>
            <a:endParaRPr lang="en-GB" sz="2800" b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10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943" y="1070837"/>
            <a:ext cx="7162800" cy="578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276600" y="1905000"/>
            <a:ext cx="1143000" cy="3048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12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1117379"/>
            <a:ext cx="7234238" cy="574062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524000" y="3276600"/>
            <a:ext cx="1600200" cy="2286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01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1100063"/>
            <a:ext cx="7633687" cy="565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34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1207931"/>
            <a:ext cx="7505901" cy="552596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219200" y="3810000"/>
            <a:ext cx="1676400" cy="3048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8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1207931"/>
            <a:ext cx="7334250" cy="530395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143000" y="3962400"/>
            <a:ext cx="1676400" cy="3048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02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00" y="1207931"/>
            <a:ext cx="8108317" cy="561711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90600" y="3962401"/>
            <a:ext cx="1752600" cy="2286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37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5"/>
          <a:stretch>
            <a:fillRect/>
          </a:stretch>
        </p:blipFill>
        <p:spPr>
          <a:xfrm>
            <a:off x="460375" y="1240889"/>
            <a:ext cx="8302625" cy="5388512"/>
          </a:xfrm>
          <a:prstGeom prst="rect">
            <a:avLst/>
          </a:prstGeom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086987" y="259388"/>
            <a:ext cx="56816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GB" sz="2800" b="1" dirty="0" smtClean="0">
                <a:solidFill>
                  <a:schemeClr val="tx1">
                    <a:lumMod val="50000"/>
                  </a:schemeClr>
                </a:solidFill>
              </a:rPr>
              <a:t>Cum ne </a:t>
            </a:r>
            <a:r>
              <a:rPr lang="en-GB" sz="2800" b="1" dirty="0" err="1" smtClean="0">
                <a:solidFill>
                  <a:schemeClr val="tx1">
                    <a:lumMod val="50000"/>
                  </a:schemeClr>
                </a:solidFill>
              </a:rPr>
              <a:t>inregistram</a:t>
            </a:r>
            <a:r>
              <a:rPr lang="en-GB" sz="2800" b="1" dirty="0" smtClean="0">
                <a:solidFill>
                  <a:schemeClr val="tx1">
                    <a:lumMod val="50000"/>
                  </a:schemeClr>
                </a:solidFill>
              </a:rPr>
              <a:t> ca expert ?</a:t>
            </a:r>
            <a:endParaRPr lang="en-GB" sz="2800" b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6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Picture 12" descr="http://ec.europa.eu/research/participants/help/download/attachments/1277961/main.png?version=2&amp;modificationDate=1385043404000&amp;effects=border-simple,shadow-kn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84" y="1100063"/>
            <a:ext cx="7769225" cy="54214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591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 descr="http://ec.europa.eu/research/participants/help/download/attachments/1277970/persdet.JPG?version=2&amp;modificationDate=1345549864000&amp;effects=border-simple,shadow-kn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65" y="1175417"/>
            <a:ext cx="3656635" cy="5377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http://ec.europa.eu/research/participants/help/download/attachments/1277967/lang-bis.JPG?version=2&amp;modificationDate=1345549969000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108" y="1175417"/>
            <a:ext cx="4937760" cy="2402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http://ec.europa.eu/research/participants/help/download/attachments/1277966/educ.JPG?version=2&amp;modificationDate=1345550069000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998" y="4021455"/>
            <a:ext cx="4928870" cy="25317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00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 descr="http://ec.europa.eu/research/participants/help/download/attachments/5046371/area+exp.png?version=1&amp;modificationDate=1386168752000&amp;effects=border-simple,shadow-kn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371600"/>
            <a:ext cx="8378825" cy="533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029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1600200"/>
            <a:ext cx="8101033" cy="4953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1159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 descr="http://ec.europa.eu/research/participants/help/download/attachments/1277962/empp04.JPG?version=2&amp;modificationDate=134555068800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0"/>
            <a:ext cx="4403725" cy="3421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http://ec.europa.eu/research/participants/help/download/attachments/1277962/empp05.JPG?version=2&amp;modificationDate=1345550687000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371600"/>
            <a:ext cx="3600450" cy="48520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4084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 descr="http://ec.europa.eu/research/participants/help/download/attachments/1277962/research.png?version=2&amp;modificationDate=1374151081000&amp;effects=border-simple,shadow-kn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1157936"/>
            <a:ext cx="4229100" cy="5573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http://ec.europa.eu/research/participants/help/download/attachments/1277962/empp06.JPG?version=2&amp;modificationDate=1345550732000&amp;effects=border-simple,shadow-kn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57936"/>
            <a:ext cx="4343400" cy="55734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269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1206966"/>
            <a:ext cx="7515225" cy="5528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18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975" y="1371600"/>
            <a:ext cx="8571914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13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1197321"/>
            <a:ext cx="7519988" cy="5477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81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1143000"/>
            <a:ext cx="6129337" cy="5522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899" y="1174172"/>
            <a:ext cx="7665337" cy="5531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06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059" y="1207931"/>
            <a:ext cx="7889042" cy="554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18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75" y="1240888"/>
            <a:ext cx="8226425" cy="544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7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1371600"/>
            <a:ext cx="8791575" cy="496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80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1181888"/>
            <a:ext cx="7439025" cy="5438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40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645061" y="2474893"/>
            <a:ext cx="385387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o-RO" sz="4400" dirty="0">
                <a:solidFill>
                  <a:schemeClr val="tx1">
                    <a:lumMod val="50000"/>
                  </a:schemeClr>
                </a:solidFill>
              </a:rPr>
              <a:t>Va multumesc! </a:t>
            </a:r>
            <a:endParaRPr lang="en-US" sz="44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1999" y="4304437"/>
            <a:ext cx="438327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o-RO" b="1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ro-RO" b="1" dirty="0" smtClean="0">
                <a:solidFill>
                  <a:schemeClr val="tx1">
                    <a:lumMod val="50000"/>
                  </a:schemeClr>
                </a:solidFill>
              </a:rPr>
              <a:t>Contact</a:t>
            </a:r>
            <a:r>
              <a:rPr lang="ro-RO" b="1" dirty="0">
                <a:solidFill>
                  <a:schemeClr val="tx1">
                    <a:lumMod val="50000"/>
                  </a:schemeClr>
                </a:solidFill>
              </a:rPr>
              <a:t>: </a:t>
            </a:r>
            <a:endParaRPr lang="ro-RO" b="1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ro-RO" b="1" dirty="0" smtClean="0">
                <a:solidFill>
                  <a:schemeClr val="tx1">
                    <a:lumMod val="50000"/>
                  </a:schemeClr>
                </a:solidFill>
              </a:rPr>
              <a:t>Institutul de Fizica Atomica</a:t>
            </a:r>
          </a:p>
          <a:p>
            <a:endParaRPr lang="ro-RO" b="1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ro-RO" b="1" dirty="0" smtClean="0">
                <a:solidFill>
                  <a:schemeClr val="tx1">
                    <a:lumMod val="50000"/>
                  </a:schemeClr>
                </a:solidFill>
              </a:rPr>
              <a:t>Andreea Fazacas</a:t>
            </a:r>
          </a:p>
          <a:p>
            <a:r>
              <a:rPr lang="ro-RO" b="1" dirty="0" smtClean="0">
                <a:solidFill>
                  <a:schemeClr val="tx1">
                    <a:lumMod val="50000"/>
                  </a:schemeClr>
                </a:solidFill>
              </a:rPr>
              <a:t>NCP ERC</a:t>
            </a:r>
          </a:p>
          <a:p>
            <a:endParaRPr lang="ro-RO" b="1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ro-RO" b="1" dirty="0" smtClean="0">
                <a:solidFill>
                  <a:schemeClr val="tx1">
                    <a:lumMod val="50000"/>
                  </a:schemeClr>
                </a:solidFill>
              </a:rPr>
              <a:t>a.fazacas@ifa-mg.ro</a:t>
            </a:r>
            <a:endParaRPr lang="en-US" b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04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jectOverviewPresentation">
  <a:themeElements>
    <a:clrScheme name="Custom 4">
      <a:dk1>
        <a:srgbClr val="4E5B6F"/>
      </a:dk1>
      <a:lt1>
        <a:sysClr val="window" lastClr="FFFFFF"/>
      </a:lt1>
      <a:dk2>
        <a:srgbClr val="4E5B6F"/>
      </a:dk2>
      <a:lt2>
        <a:srgbClr val="D6ECFF"/>
      </a:lt2>
      <a:accent1>
        <a:srgbClr val="0070C0"/>
      </a:accent1>
      <a:accent2>
        <a:srgbClr val="EA157A"/>
      </a:accent2>
      <a:accent3>
        <a:srgbClr val="738AC8"/>
      </a:accent3>
      <a:accent4>
        <a:srgbClr val="92D050"/>
      </a:accent4>
      <a:accent5>
        <a:srgbClr val="738AC8"/>
      </a:accent5>
      <a:accent6>
        <a:srgbClr val="1AB39F"/>
      </a:accent6>
      <a:hlink>
        <a:srgbClr val="F3D43B"/>
      </a:hlink>
      <a:folHlink>
        <a:srgbClr val="969696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perspectiveFront" fov="60000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inorFont>
    </a:fontScheme>
    <a:fmtScheme name="Office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40000">
              <a:schemeClr val="phClr">
                <a:shade val="70000"/>
                <a:satMod val="145000"/>
              </a:schemeClr>
            </a:gs>
            <a:gs pos="100000">
              <a:schemeClr val="phClr">
                <a:tint val="85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inorFont>
    </a:fontScheme>
    <a:fmtScheme name="Office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40000">
              <a:schemeClr val="phClr">
                <a:shade val="70000"/>
                <a:satMod val="145000"/>
              </a:schemeClr>
            </a:gs>
            <a:gs pos="100000">
              <a:schemeClr val="phClr">
                <a:tint val="85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30EB353-B075-4294-95C2-1EC6FDA8EA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ProjectOverviewPresentation</Template>
  <TotalTime>0</TotalTime>
  <Words>211</Words>
  <Application>Microsoft Office PowerPoint</Application>
  <PresentationFormat>On-screen Show (4:3)</PresentationFormat>
  <Paragraphs>105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Antique Olive</vt:lpstr>
      <vt:lpstr>Calibri</vt:lpstr>
      <vt:lpstr>Franklin Gothic Book</vt:lpstr>
      <vt:lpstr>Franklin Gothic Medium</vt:lpstr>
      <vt:lpstr>Wingdings 2</vt:lpstr>
      <vt:lpstr>ProjectOverviewPresentation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2013-11-12T20:14:24Z</dcterms:created>
  <dcterms:modified xsi:type="dcterms:W3CDTF">2014-06-03T20:55:35Z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TC100851999990</vt:lpwstr>
  </property>
</Properties>
</file>