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4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8" r:id="rId3"/>
    <p:sldId id="280" r:id="rId4"/>
    <p:sldId id="281" r:id="rId5"/>
    <p:sldId id="291" r:id="rId6"/>
    <p:sldId id="294" r:id="rId7"/>
    <p:sldId id="295" r:id="rId8"/>
    <p:sldId id="296" r:id="rId9"/>
    <p:sldId id="285" r:id="rId10"/>
    <p:sldId id="284" r:id="rId11"/>
    <p:sldId id="297" r:id="rId12"/>
    <p:sldId id="293" r:id="rId13"/>
  </p:sldIdLst>
  <p:sldSz cx="9144000" cy="6858000" type="screen4x3"/>
  <p:notesSz cx="6797675" cy="98742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CA0D"/>
    <a:srgbClr val="F35E03"/>
    <a:srgbClr val="000510"/>
    <a:srgbClr val="FADA7A"/>
    <a:srgbClr val="FDF1D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B301B821-A1FF-4177-AEE7-76D212191A09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615" autoAdjust="0"/>
    <p:restoredTop sz="86379" autoAdjust="0"/>
  </p:normalViewPr>
  <p:slideViewPr>
    <p:cSldViewPr snapToObjects="1">
      <p:cViewPr>
        <p:scale>
          <a:sx n="66" d="100"/>
          <a:sy n="66" d="100"/>
        </p:scale>
        <p:origin x="-1020" y="-144"/>
      </p:cViewPr>
      <p:guideLst>
        <p:guide orient="horz" pos="2160"/>
        <p:guide pos="2880"/>
      </p:guideLst>
    </p:cSldViewPr>
  </p:slideViewPr>
  <p:outlineViewPr>
    <p:cViewPr>
      <p:scale>
        <a:sx n="1" d="1"/>
        <a:sy n="1" d="1"/>
      </p:scale>
      <p:origin x="744" y="30"/>
    </p:cViewPr>
  </p:outlin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FB7876B-5E77-43B7-8C67-F0930722724E}" type="datetimeFigureOut">
              <a:rPr lang="en-US"/>
              <a:pPr>
                <a:defRPr/>
              </a:pPr>
              <a:t>6/5/2014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fld id="{5B2614FF-C089-42F8-B36D-A95D585C85F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46601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83E8E48-758B-49E7-9CAD-60A4DC1DF4CB}" type="datetimeFigureOut">
              <a:rPr lang="en-US"/>
              <a:pPr>
                <a:defRPr/>
              </a:pPr>
              <a:t>6/5/2014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anchor="ctr"/>
          <a:lstStyle/>
          <a:p>
            <a:pPr lvl="0"/>
            <a:endParaRPr lang="en-US" noProof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noProof="1" smtClean="0"/>
              <a:t>Click to edit Master text styles</a:t>
            </a:r>
            <a:endParaRPr lang="en-US" noProof="0"/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0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fld id="{EF0FF0D9-1A55-4C17-8F2B-7BE5BF8E916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247485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7892" name="Rectangle 4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D4C066-44B8-4A1C-BD9C-A4A4BB03D1FB}" type="datetime1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6/5/2014</a:t>
            </a:fld>
            <a:endParaRPr lang="en-US"/>
          </a:p>
        </p:txBody>
      </p:sp>
      <p:sp>
        <p:nvSpPr>
          <p:cNvPr id="37893" name="Rectangle 5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  <p:sp>
        <p:nvSpPr>
          <p:cNvPr id="7174" name="Rectangle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DFE662-D982-49E0-8BE4-583E84FD3281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37895" name="Rectangle 7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3012" name="Rectangle 4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4CF37E-44E0-4C75-B076-8F89D4D19340}" type="datetime1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6/5/2014</a:t>
            </a:fld>
            <a:endParaRPr lang="en-US"/>
          </a:p>
        </p:txBody>
      </p:sp>
      <p:sp>
        <p:nvSpPr>
          <p:cNvPr id="43013" name="Rectangle 5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  <p:sp>
        <p:nvSpPr>
          <p:cNvPr id="11270" name="Rectangle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61AA273-F159-4485-ACA1-B9209D3DD944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43015" name="Rectangle 7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4036" name="Rectangle 4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F52552A-29D2-47F6-987A-9084710EA427}" type="datetime1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6/5/2014</a:t>
            </a:fld>
            <a:endParaRPr lang="en-US"/>
          </a:p>
        </p:txBody>
      </p:sp>
      <p:sp>
        <p:nvSpPr>
          <p:cNvPr id="44037" name="Rectangle 5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  <p:sp>
        <p:nvSpPr>
          <p:cNvPr id="13318" name="Rectangle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2E4AA47-5B24-4E46-8FDA-FDE549B55310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44039" name="Rectangle 7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5060" name="Rectangle 4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71EEE9-C039-4685-958B-0979AB17C78E}" type="datetime1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6/5/2014</a:t>
            </a:fld>
            <a:endParaRPr lang="en-US"/>
          </a:p>
        </p:txBody>
      </p:sp>
      <p:sp>
        <p:nvSpPr>
          <p:cNvPr id="45061" name="Rectangle 5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  <p:sp>
        <p:nvSpPr>
          <p:cNvPr id="15366" name="Rectangle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CEBDDD0-4F7B-4179-B0C2-FCE1C2066675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45063" name="Rectangle 7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5060" name="Rectangle 4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71EEE9-C039-4685-958B-0979AB17C78E}" type="datetime1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6/5/2014</a:t>
            </a:fld>
            <a:endParaRPr lang="en-US"/>
          </a:p>
        </p:txBody>
      </p:sp>
      <p:sp>
        <p:nvSpPr>
          <p:cNvPr id="45061" name="Rectangle 5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  <p:sp>
        <p:nvSpPr>
          <p:cNvPr id="18438" name="Rectangle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3285BC4-530D-4F8A-BCC5-992432C5A3EF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45063" name="Rectangle 7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5060" name="Rectangle 4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71EEE9-C039-4685-958B-0979AB17C78E}" type="datetime1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6/5/2014</a:t>
            </a:fld>
            <a:endParaRPr lang="en-US"/>
          </a:p>
        </p:txBody>
      </p:sp>
      <p:sp>
        <p:nvSpPr>
          <p:cNvPr id="45061" name="Rectangle 5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  <p:sp>
        <p:nvSpPr>
          <p:cNvPr id="18438" name="Rectangle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3285BC4-530D-4F8A-BCC5-992432C5A3EF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45063" name="Rectangle 7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5060" name="Rectangle 4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71EEE9-C039-4685-958B-0979AB17C78E}" type="datetime1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6/5/2014</a:t>
            </a:fld>
            <a:endParaRPr lang="en-US"/>
          </a:p>
        </p:txBody>
      </p:sp>
      <p:sp>
        <p:nvSpPr>
          <p:cNvPr id="45061" name="Rectangle 5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  <p:sp>
        <p:nvSpPr>
          <p:cNvPr id="18438" name="Rectangle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3285BC4-530D-4F8A-BCC5-992432C5A3EF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45063" name="Rectangle 7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5060" name="Rectangle 4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71EEE9-C039-4685-958B-0979AB17C78E}" type="datetime1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6/5/2014</a:t>
            </a:fld>
            <a:endParaRPr lang="en-US"/>
          </a:p>
        </p:txBody>
      </p:sp>
      <p:sp>
        <p:nvSpPr>
          <p:cNvPr id="45061" name="Rectangle 5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  <p:sp>
        <p:nvSpPr>
          <p:cNvPr id="18438" name="Rectangle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3285BC4-530D-4F8A-BCC5-992432C5A3EF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45063" name="Rectangle 7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8132" name="Rectangle 4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D57FF7-3746-48EB-9D73-188D812565F3}" type="datetime1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6/5/2014</a:t>
            </a:fld>
            <a:endParaRPr lang="en-US"/>
          </a:p>
        </p:txBody>
      </p:sp>
      <p:sp>
        <p:nvSpPr>
          <p:cNvPr id="48133" name="Rectangle 5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  <p:sp>
        <p:nvSpPr>
          <p:cNvPr id="23558" name="Rectangle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DC55948-AA9F-4C20-A368-D11074B0DFB0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48135" name="Rectangle 7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8132" name="Rectangle 4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D57FF7-3746-48EB-9D73-188D812565F3}" type="datetime1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6/5/2014</a:t>
            </a:fld>
            <a:endParaRPr lang="en-US"/>
          </a:p>
        </p:txBody>
      </p:sp>
      <p:sp>
        <p:nvSpPr>
          <p:cNvPr id="48133" name="Rectangle 5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  <p:sp>
        <p:nvSpPr>
          <p:cNvPr id="21510" name="Rectangle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283953E-8CD6-48FD-A13C-27C3C60D1144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48135" name="Rectangle 7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8132" name="Rectangle 4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D57FF7-3746-48EB-9D73-188D812565F3}" type="datetime1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6/5/2014</a:t>
            </a:fld>
            <a:endParaRPr lang="en-US"/>
          </a:p>
        </p:txBody>
      </p:sp>
      <p:sp>
        <p:nvSpPr>
          <p:cNvPr id="48133" name="Rectangle 5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  <p:sp>
        <p:nvSpPr>
          <p:cNvPr id="21510" name="Rectangle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283953E-8CD6-48FD-A13C-27C3C60D1144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48135" name="Rectangle 7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8132" name="Rectangle 4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3D57FF7-3746-48EB-9D73-188D812565F3}" type="datetime1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6/5/2014</a:t>
            </a:fld>
            <a:endParaRPr lang="en-US"/>
          </a:p>
        </p:txBody>
      </p:sp>
      <p:sp>
        <p:nvSpPr>
          <p:cNvPr id="48133" name="Rectangle 5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  <p:sp>
        <p:nvSpPr>
          <p:cNvPr id="23558" name="Rectangle 6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DC55948-AA9F-4C20-A368-D11074B0DFB0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48135" name="Rectangle 7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7F7CA-AB50-4A8E-998E-414330F73E5B}" type="datetime2">
              <a:rPr lang="en-US"/>
              <a:pPr>
                <a:defRPr/>
              </a:pPr>
              <a:t>Thursday, June 05, 2014</a:t>
            </a:fld>
            <a:endParaRPr lang="en-US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fld id="{38900726-C7F3-45CB-AB71-C66E7665F51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C8DEA-54C0-43FA-B9D5-DF03A823DF6C}" type="datetime2">
              <a:rPr lang="en-US"/>
              <a:pPr>
                <a:defRPr/>
              </a:pPr>
              <a:t>Thursday, June 05, 2014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fld id="{253555DB-D6D5-4848-B231-CC41DE4B6E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B5FFC-E21B-4C73-ACD0-9F9F5061FE09}" type="datetime2">
              <a:rPr lang="en-US"/>
              <a:pPr>
                <a:defRPr/>
              </a:pPr>
              <a:t>Thursday, June 05, 2014</a:t>
            </a:fld>
            <a:endParaRPr lang="en-US" dirty="0"/>
          </a:p>
        </p:txBody>
      </p:sp>
      <p:sp>
        <p:nvSpPr>
          <p:cNvPr id="4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2D152F-F6F2-4F09-BC9D-AD58095F42B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B4C51-1A39-4245-9CC4-A89FAA8B3C1C}" type="datetime2">
              <a:rPr lang="en-US"/>
              <a:pPr>
                <a:defRPr/>
              </a:pPr>
              <a:t>Thursday, June 05, 2014</a:t>
            </a:fld>
            <a:endParaRPr lang="en-US" dirty="0"/>
          </a:p>
        </p:txBody>
      </p:sp>
      <p:sp>
        <p:nvSpPr>
          <p:cNvPr id="3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8DB76A-763D-4D28-AC19-F5919333D5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0EB94-FC0C-42A8-A517-96C346045853}" type="datetime2">
              <a:rPr lang="en-US"/>
              <a:pPr>
                <a:defRPr/>
              </a:pPr>
              <a:t>Thursday, June 05, 2014</a:t>
            </a:fld>
            <a:endParaRPr lang="en-US" dirty="0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27880C-016F-4202-B5F5-48511DEA3FB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2C7DA-2285-4A14-BE02-126A1EB7829D}" type="datetime2">
              <a:rPr lang="en-US"/>
              <a:pPr>
                <a:defRPr/>
              </a:pPr>
              <a:t>Thursday, June 05, 2014</a:t>
            </a:fld>
            <a:endParaRPr lang="en-US" dirty="0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1C659C-8CE2-43BC-A461-6795BE4E98C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Title and 2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E6D939-4B05-45FA-9EE2-6FF00479E5DE}" type="datetime2">
              <a:rPr lang="en-US"/>
              <a:pPr>
                <a:defRPr/>
              </a:pPr>
              <a:t>Thursday, June 05, 2014</a:t>
            </a:fld>
            <a:endParaRPr lang="en-US" dirty="0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C6720E-BC34-4FD8-AF11-E071E28049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 cstate="print">
            <a:alphaModFix amt="67000"/>
            <a:duotone>
              <a:schemeClr val="bg1">
                <a:shade val="30000"/>
                <a:satMod val="455000"/>
              </a:schemeClr>
              <a:schemeClr val="bg1">
                <a:tint val="95000"/>
                <a:satMod val="12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9" name="Text Placeholder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D6BF1C-603F-4F63-ABFC-136940EBB93C}" type="datetime2">
              <a:rPr lang="en-US"/>
              <a:pPr>
                <a:defRPr/>
              </a:pPr>
              <a:t>Thursday, June 05, 2014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062A9"/>
                </a:solidFill>
                <a:latin typeface="Franklin Gothic Book" pitchFamily="34" charset="0"/>
              </a:defRPr>
            </a:lvl1pPr>
          </a:lstStyle>
          <a:p>
            <a:fld id="{57D8AE08-F6E5-4422-B066-0B1A11D794D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64" r:id="rId3"/>
    <p:sldLayoutId id="2147483765" r:id="rId4"/>
    <p:sldLayoutId id="2147483766" r:id="rId5"/>
    <p:sldLayoutId id="2147483767" r:id="rId6"/>
    <p:sldLayoutId id="2147483768" r:id="rId7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hyperlink" Target="http://ec.europa.eu/research/participants/portal/desktop/en/home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ec.europa.eu/research/index.cfm" TargetMode="External"/><Relationship Id="rId5" Type="http://schemas.openxmlformats.org/officeDocument/2006/relationships/hyperlink" Target="http://ec.europa.eu/index_en.htm" TargetMode="Externa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447"/>
            <a:ext cx="9144000" cy="687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09600" y="685800"/>
            <a:ext cx="7924800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tique Olive" pitchFamily="34" charset="0"/>
                <a:cs typeface="+mn-cs"/>
              </a:rPr>
              <a:t>ORIZONT  2020</a:t>
            </a:r>
          </a:p>
        </p:txBody>
      </p:sp>
      <p:sp>
        <p:nvSpPr>
          <p:cNvPr id="11" name="TextBox 10">
            <a:hlinkClick r:id="" action="ppaction://noaction" endSnd="1"/>
          </p:cNvPr>
          <p:cNvSpPr txBox="1"/>
          <p:nvPr/>
        </p:nvSpPr>
        <p:spPr>
          <a:xfrm>
            <a:off x="3995738" y="2133600"/>
            <a:ext cx="5072062" cy="25545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solidFill>
                <a:schemeClr val="bg1">
                  <a:lumMod val="95000"/>
                </a:schemeClr>
              </a:solidFill>
              <a:latin typeface="+mn-lt"/>
              <a:cs typeface="+mn-cs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rPr>
              <a:t>CONCEPTUL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rPr>
              <a:t> de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chemeClr val="bg1">
                    <a:lumMod val="95000"/>
                  </a:schemeClr>
                </a:solidFill>
                <a:latin typeface="+mn-lt"/>
                <a:cs typeface="+mn-cs"/>
              </a:rPr>
              <a:t>INOVARE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solidFill>
                <a:schemeClr val="bg1">
                  <a:lumMod val="9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19972" y="4833156"/>
            <a:ext cx="4595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           Craiova, 5-6 </a:t>
            </a:r>
            <a:r>
              <a:rPr 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iunie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</a:t>
            </a:r>
            <a:r>
              <a:rPr lang="ro-RO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2014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Sigla MEN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03188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6" descr="drap_cmyk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179388" y="1125538"/>
            <a:ext cx="8785225" cy="5115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</a:pPr>
            <a:r>
              <a:rPr lang="ro-RO" altLang="en-US" sz="2400" u="sng" dirty="0" smtClean="0">
                <a:solidFill>
                  <a:srgbClr val="FFC000"/>
                </a:solidFill>
                <a:latin typeface="Franklin Gothic Book" pitchFamily="34" charset="0"/>
                <a:hlinkClick r:id="rId5"/>
              </a:rPr>
              <a:t>Comisia Europeana</a:t>
            </a:r>
            <a:endParaRPr lang="ro-RO" altLang="en-US" sz="2400" u="sng" dirty="0" smtClean="0">
              <a:solidFill>
                <a:srgbClr val="FFC000"/>
              </a:solidFill>
              <a:latin typeface="Franklin Gothic Book" pitchFamily="34" charset="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</a:pPr>
            <a:r>
              <a:rPr lang="ro-RO" altLang="en-US" sz="2400" u="sng" dirty="0" smtClean="0">
                <a:solidFill>
                  <a:srgbClr val="FFC000"/>
                </a:solidFill>
                <a:latin typeface="Franklin Gothic Book" pitchFamily="34" charset="0"/>
                <a:hlinkClick r:id="rId6"/>
              </a:rPr>
              <a:t>Cercetare - Inovare </a:t>
            </a:r>
            <a:endParaRPr lang="ro-RO" altLang="en-US" sz="2400" u="sng" dirty="0" smtClean="0">
              <a:solidFill>
                <a:srgbClr val="FFC000"/>
              </a:solidFill>
              <a:latin typeface="Franklin Gothic Book" pitchFamily="34" charset="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</a:pPr>
            <a:r>
              <a:rPr lang="ro-RO" altLang="en-US" sz="2400" b="1" u="sng" dirty="0" smtClean="0">
                <a:solidFill>
                  <a:srgbClr val="FFC000"/>
                </a:solidFill>
                <a:latin typeface="Franklin Gothic Book" pitchFamily="34" charset="0"/>
                <a:hlinkClick r:id="rId7"/>
              </a:rPr>
              <a:t>Portal</a:t>
            </a:r>
            <a:r>
              <a:rPr lang="ro-RO" altLang="en-US" sz="2400" b="1" u="sng" dirty="0" smtClean="0">
                <a:solidFill>
                  <a:srgbClr val="FFC000"/>
                </a:solidFill>
                <a:latin typeface="Franklin Gothic Book" pitchFamily="34" charset="0"/>
              </a:rPr>
              <a:t>ul </a:t>
            </a:r>
            <a:r>
              <a:rPr lang="ro-RO" altLang="en-US" sz="2400" b="1" u="sng" dirty="0" smtClean="0">
                <a:solidFill>
                  <a:srgbClr val="FFC000"/>
                </a:solidFill>
                <a:latin typeface="Franklin Gothic Book" pitchFamily="34" charset="0"/>
                <a:hlinkClick r:id="rId7"/>
              </a:rPr>
              <a:t>Participantilor </a:t>
            </a:r>
            <a:endParaRPr lang="ro-RO" altLang="en-US" sz="2400" b="1" u="sng" dirty="0" smtClean="0">
              <a:solidFill>
                <a:srgbClr val="FFC000"/>
              </a:solidFill>
              <a:latin typeface="Franklin Gothic Book" pitchFamily="34" charset="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70000"/>
              <a:buFont typeface="Wingdings 2" pitchFamily="18" charset="2"/>
              <a:buChar char=""/>
            </a:pPr>
            <a:r>
              <a:rPr lang="ro-RO" altLang="en-US" sz="2400" dirty="0" smtClean="0">
                <a:solidFill>
                  <a:srgbClr val="FFC000"/>
                </a:solidFill>
                <a:latin typeface="Franklin Gothic Book" pitchFamily="34" charset="0"/>
              </a:rPr>
              <a:t>Termeni de referință</a:t>
            </a:r>
          </a:p>
          <a:p>
            <a:pPr algn="ctr" eaLnBrk="1" hangingPunct="1"/>
            <a:r>
              <a:rPr lang="ro-RO" altLang="en-US" sz="2400" b="1" dirty="0" smtClean="0">
                <a:solidFill>
                  <a:schemeClr val="tx2"/>
                </a:solidFill>
                <a:latin typeface="Franklin Gothic Book" pitchFamily="34" charset="0"/>
              </a:rPr>
              <a:t>Inovare</a:t>
            </a:r>
            <a:r>
              <a:rPr lang="en-US" altLang="en-US" sz="2400" b="1" dirty="0" smtClean="0">
                <a:solidFill>
                  <a:schemeClr val="tx2"/>
                </a:solidFill>
                <a:latin typeface="Franklin Gothic Book" pitchFamily="34" charset="0"/>
              </a:rPr>
              <a:t>a</a:t>
            </a:r>
          </a:p>
          <a:p>
            <a:pPr algn="ctr" eaLnBrk="1" hangingPunct="1"/>
            <a:endParaRPr lang="ro-RO" altLang="en-US" sz="2400" b="1" dirty="0" smtClean="0">
              <a:solidFill>
                <a:schemeClr val="tx2"/>
              </a:solidFill>
              <a:latin typeface="Franklin Gothic Book" pitchFamily="34" charset="0"/>
            </a:endParaRPr>
          </a:p>
          <a:p>
            <a:pPr algn="just" eaLnBrk="1" hangingPunct="1"/>
            <a:r>
              <a:rPr lang="ro-RO" altLang="en-US" sz="2400" dirty="0" smtClean="0">
                <a:solidFill>
                  <a:schemeClr val="tx2"/>
                </a:solidFill>
                <a:latin typeface="Franklin Gothic Book" pitchFamily="34" charset="0"/>
              </a:rPr>
              <a:t>Procesul prin care </a:t>
            </a:r>
            <a:r>
              <a:rPr lang="en-US" altLang="en-US" sz="2400" dirty="0" err="1" smtClean="0">
                <a:solidFill>
                  <a:schemeClr val="tx2"/>
                </a:solidFill>
                <a:latin typeface="Franklin Gothic Book" pitchFamily="34" charset="0"/>
              </a:rPr>
              <a:t>pe</a:t>
            </a:r>
            <a:r>
              <a:rPr lang="en-US" altLang="en-US" sz="2400" dirty="0" smtClean="0">
                <a:solidFill>
                  <a:schemeClr val="tx2"/>
                </a:solidFill>
                <a:latin typeface="Franklin Gothic Book" pitchFamily="34" charset="0"/>
              </a:rPr>
              <a:t> </a:t>
            </a:r>
            <a:r>
              <a:rPr lang="en-US" altLang="en-US" sz="2400" dirty="0" err="1" smtClean="0">
                <a:solidFill>
                  <a:schemeClr val="tx2"/>
                </a:solidFill>
                <a:latin typeface="Franklin Gothic Book" pitchFamily="34" charset="0"/>
              </a:rPr>
              <a:t>baza</a:t>
            </a:r>
            <a:r>
              <a:rPr lang="en-US" altLang="en-US" sz="2400" dirty="0" smtClean="0">
                <a:solidFill>
                  <a:schemeClr val="tx2"/>
                </a:solidFill>
                <a:latin typeface="Franklin Gothic Book" pitchFamily="34" charset="0"/>
              </a:rPr>
              <a:t> </a:t>
            </a:r>
            <a:r>
              <a:rPr lang="en-US" altLang="en-US" sz="2400" dirty="0" err="1" smtClean="0">
                <a:solidFill>
                  <a:schemeClr val="tx2"/>
                </a:solidFill>
                <a:latin typeface="Franklin Gothic Book" pitchFamily="34" charset="0"/>
              </a:rPr>
              <a:t>unor</a:t>
            </a:r>
            <a:r>
              <a:rPr lang="en-US" altLang="en-US" sz="2400" dirty="0" smtClean="0">
                <a:solidFill>
                  <a:schemeClr val="tx2"/>
                </a:solidFill>
                <a:latin typeface="Franklin Gothic Book" pitchFamily="34" charset="0"/>
              </a:rPr>
              <a:t> </a:t>
            </a:r>
            <a:r>
              <a:rPr lang="ro-RO" altLang="en-US" sz="2400" dirty="0" smtClean="0">
                <a:solidFill>
                  <a:schemeClr val="tx2"/>
                </a:solidFill>
                <a:latin typeface="Franklin Gothic Book" pitchFamily="34" charset="0"/>
              </a:rPr>
              <a:t>idei noi</a:t>
            </a:r>
            <a:r>
              <a:rPr lang="en-US" altLang="en-US" sz="2400" dirty="0" smtClean="0">
                <a:solidFill>
                  <a:schemeClr val="tx2"/>
                </a:solidFill>
                <a:latin typeface="Franklin Gothic Book" pitchFamily="34" charset="0"/>
              </a:rPr>
              <a:t> -</a:t>
            </a:r>
            <a:r>
              <a:rPr lang="ro-RO" altLang="en-US" sz="2400" dirty="0" smtClean="0">
                <a:solidFill>
                  <a:schemeClr val="tx2"/>
                </a:solidFill>
                <a:latin typeface="Franklin Gothic Book" pitchFamily="34" charset="0"/>
              </a:rPr>
              <a:t> care răspund nevoilor și/sau cererilor</a:t>
            </a:r>
            <a:r>
              <a:rPr lang="en-US" altLang="en-US" sz="2400" dirty="0" smtClean="0">
                <a:solidFill>
                  <a:schemeClr val="tx2"/>
                </a:solidFill>
                <a:latin typeface="Franklin Gothic Book" pitchFamily="34" charset="0"/>
              </a:rPr>
              <a:t> </a:t>
            </a:r>
            <a:r>
              <a:rPr lang="ro-RO" altLang="en-US" sz="2400" dirty="0" smtClean="0">
                <a:solidFill>
                  <a:schemeClr val="tx2"/>
                </a:solidFill>
                <a:latin typeface="Franklin Gothic Book" pitchFamily="34" charset="0"/>
              </a:rPr>
              <a:t>societale sau economice</a:t>
            </a:r>
            <a:r>
              <a:rPr lang="en-US" altLang="en-US" sz="2400" dirty="0" smtClean="0">
                <a:solidFill>
                  <a:schemeClr val="tx2"/>
                </a:solidFill>
                <a:latin typeface="Franklin Gothic Book" pitchFamily="34" charset="0"/>
              </a:rPr>
              <a:t>, </a:t>
            </a:r>
            <a:r>
              <a:rPr lang="ro-RO" altLang="en-US" sz="2400" dirty="0" smtClean="0">
                <a:solidFill>
                  <a:schemeClr val="tx2"/>
                </a:solidFill>
                <a:latin typeface="Franklin Gothic Book" pitchFamily="34" charset="0"/>
              </a:rPr>
              <a:t>se generează noi produse, servicii,</a:t>
            </a:r>
            <a:r>
              <a:rPr lang="en-US" altLang="en-US" sz="2400" dirty="0" smtClean="0">
                <a:solidFill>
                  <a:schemeClr val="tx2"/>
                </a:solidFill>
                <a:latin typeface="Franklin Gothic Book" pitchFamily="34" charset="0"/>
              </a:rPr>
              <a:t> </a:t>
            </a:r>
            <a:r>
              <a:rPr lang="en-US" altLang="en-US" sz="2400" dirty="0" err="1" smtClean="0">
                <a:solidFill>
                  <a:schemeClr val="tx2"/>
                </a:solidFill>
                <a:latin typeface="Franklin Gothic Book" pitchFamily="34" charset="0"/>
              </a:rPr>
              <a:t>tehnologii</a:t>
            </a:r>
            <a:r>
              <a:rPr lang="en-US" altLang="en-US" sz="2400" dirty="0" smtClean="0">
                <a:solidFill>
                  <a:schemeClr val="tx2"/>
                </a:solidFill>
                <a:latin typeface="Franklin Gothic Book" pitchFamily="34" charset="0"/>
              </a:rPr>
              <a:t> </a:t>
            </a:r>
            <a:r>
              <a:rPr lang="en-US" altLang="en-US" sz="2400" dirty="0" err="1" smtClean="0">
                <a:solidFill>
                  <a:schemeClr val="tx2"/>
                </a:solidFill>
                <a:latin typeface="Franklin Gothic Book" pitchFamily="34" charset="0"/>
              </a:rPr>
              <a:t>sau</a:t>
            </a:r>
            <a:r>
              <a:rPr lang="en-US" altLang="en-US" sz="2400" dirty="0" smtClean="0">
                <a:solidFill>
                  <a:schemeClr val="tx2"/>
                </a:solidFill>
                <a:latin typeface="Franklin Gothic Book" pitchFamily="34" charset="0"/>
              </a:rPr>
              <a:t> </a:t>
            </a:r>
            <a:r>
              <a:rPr lang="ro-RO" altLang="en-US" sz="2400" dirty="0" smtClean="0">
                <a:solidFill>
                  <a:schemeClr val="tx2"/>
                </a:solidFill>
                <a:latin typeface="Franklin Gothic Book" pitchFamily="34" charset="0"/>
              </a:rPr>
              <a:t>modele organizaționale</a:t>
            </a:r>
            <a:endParaRPr lang="en-US" altLang="en-US" sz="2400" dirty="0" smtClean="0">
              <a:solidFill>
                <a:schemeClr val="tx2"/>
              </a:solidFill>
              <a:latin typeface="Franklin Gothic Book" pitchFamily="34" charset="0"/>
            </a:endParaRPr>
          </a:p>
          <a:p>
            <a:pPr algn="just" eaLnBrk="1" hangingPunct="1"/>
            <a:r>
              <a:rPr lang="en-US" altLang="en-US" sz="2400" dirty="0" smtClean="0">
                <a:solidFill>
                  <a:schemeClr val="tx2"/>
                </a:solidFill>
                <a:latin typeface="Franklin Gothic Book" pitchFamily="34" charset="0"/>
              </a:rPr>
              <a:t>	care</a:t>
            </a:r>
          </a:p>
          <a:p>
            <a:pPr algn="just" eaLnBrk="1" hangingPunct="1"/>
            <a:r>
              <a:rPr lang="ro-RO" altLang="en-US" sz="2400" dirty="0" smtClean="0">
                <a:solidFill>
                  <a:schemeClr val="tx2"/>
                </a:solidFill>
                <a:latin typeface="Franklin Gothic Book" pitchFamily="34" charset="0"/>
              </a:rPr>
              <a:t>sunt introduse cu succes pe piețele existente sau sunt capabile să creeze noi piețe de desfacere, aducând astfel beneficii societății</a:t>
            </a:r>
            <a:r>
              <a:rPr lang="en-US" altLang="en-US" sz="2400" dirty="0" smtClean="0">
                <a:solidFill>
                  <a:schemeClr val="tx2"/>
                </a:solidFill>
                <a:latin typeface="Franklin Gothic Book" pitchFamily="34" charset="0"/>
              </a:rPr>
              <a:t>.</a:t>
            </a:r>
            <a:endParaRPr lang="ro-RO" altLang="en-US" sz="2400" dirty="0">
              <a:solidFill>
                <a:srgbClr val="002060"/>
              </a:solidFill>
            </a:endParaRP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304800" y="361473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Sigla MEN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03188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6" descr="drap_cmyk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Content Placeholder 2"/>
          <p:cNvSpPr txBox="1">
            <a:spLocks/>
          </p:cNvSpPr>
          <p:nvPr/>
        </p:nvSpPr>
        <p:spPr bwMode="auto">
          <a:xfrm>
            <a:off x="0" y="1639888"/>
            <a:ext cx="9144000" cy="416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1" hangingPunct="1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ro-RO" altLang="en-US" sz="2800" b="1" dirty="0" smtClean="0">
                <a:solidFill>
                  <a:srgbClr val="FF0000"/>
                </a:solidFill>
              </a:rPr>
              <a:t>Uniunea Inovării</a:t>
            </a:r>
            <a:endParaRPr lang="en-US" altLang="en-US" sz="2800" b="1" dirty="0"/>
          </a:p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en-US" altLang="en-US" sz="2400" dirty="0"/>
              <a:t>	</a:t>
            </a:r>
            <a:r>
              <a:rPr lang="ro-RO" altLang="en-US" sz="2400" b="1" dirty="0" smtClean="0"/>
              <a:t>O </a:t>
            </a:r>
            <a:r>
              <a:rPr lang="ro-RO" altLang="en-US" sz="2400" b="1" dirty="0" smtClean="0">
                <a:solidFill>
                  <a:srgbClr val="FF0000"/>
                </a:solidFill>
              </a:rPr>
              <a:t>initiațivă </a:t>
            </a:r>
            <a:r>
              <a:rPr lang="ro-RO" altLang="en-US" sz="2400" b="1" i="1" dirty="0" smtClean="0">
                <a:solidFill>
                  <a:srgbClr val="FF0000"/>
                </a:solidFill>
              </a:rPr>
              <a:t>flagship</a:t>
            </a:r>
            <a:r>
              <a:rPr lang="ro-RO" altLang="en-US" sz="2400" b="1" dirty="0" smtClean="0"/>
              <a:t> din strategia “Europa 2020”</a:t>
            </a:r>
            <a:endParaRPr lang="ro-RO" altLang="en-US" sz="2400" b="1" dirty="0"/>
          </a:p>
          <a:p>
            <a:pPr marL="342900" eaLnBrk="1" hangingPunct="1">
              <a:spcBef>
                <a:spcPct val="20000"/>
              </a:spcBef>
              <a:buClr>
                <a:schemeClr val="accent1"/>
              </a:buClr>
              <a:buSzPct val="70000"/>
            </a:pPr>
            <a:endParaRPr lang="en-US" altLang="en-US" sz="2400" dirty="0" smtClean="0">
              <a:latin typeface="Arial"/>
              <a:cs typeface="Arial"/>
            </a:endParaRPr>
          </a:p>
          <a:p>
            <a:pPr marL="342900" eaLnBrk="1" hangingPunct="1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ro-RO" altLang="en-US" sz="2400" dirty="0" smtClean="0">
                <a:latin typeface="Arial"/>
                <a:cs typeface="Arial"/>
              </a:rPr>
              <a:t>♦</a:t>
            </a:r>
            <a:r>
              <a:rPr lang="en-US" altLang="en-US" sz="2400" dirty="0" smtClean="0">
                <a:latin typeface="Arial"/>
                <a:cs typeface="Arial"/>
              </a:rPr>
              <a:t> F</a:t>
            </a:r>
            <a:r>
              <a:rPr lang="ro-RO" altLang="en-US" sz="2400" dirty="0" smtClean="0"/>
              <a:t>acilit</a:t>
            </a:r>
            <a:r>
              <a:rPr lang="en-US" altLang="en-US" sz="2400" dirty="0" smtClean="0"/>
              <a:t>e</a:t>
            </a:r>
            <a:r>
              <a:rPr lang="ro-RO" altLang="en-US" sz="2400" dirty="0" smtClean="0"/>
              <a:t>a</a:t>
            </a:r>
            <a:r>
              <a:rPr lang="en-US" altLang="en-US" sz="2400" dirty="0" err="1" smtClean="0"/>
              <a:t>za</a:t>
            </a:r>
            <a:r>
              <a:rPr lang="ro-RO" altLang="en-US" sz="2400" dirty="0" smtClean="0"/>
              <a:t> condițiil</a:t>
            </a:r>
            <a:r>
              <a:rPr lang="en-US" altLang="en-US" sz="2400" dirty="0" smtClean="0"/>
              <a:t>e</a:t>
            </a:r>
            <a:r>
              <a:rPr lang="ro-RO" altLang="en-US" sz="2400" dirty="0" smtClean="0"/>
              <a:t> de acces la finantare pentru </a:t>
            </a:r>
            <a:r>
              <a:rPr lang="en-US" altLang="en-US" sz="2400" dirty="0" smtClean="0"/>
              <a:t>  </a:t>
            </a:r>
            <a:r>
              <a:rPr lang="ro-RO" altLang="en-US" sz="2400" dirty="0" smtClean="0"/>
              <a:t>activități</a:t>
            </a:r>
            <a:r>
              <a:rPr lang="en-US" altLang="en-US" sz="2400" dirty="0" smtClean="0"/>
              <a:t>le </a:t>
            </a:r>
            <a:r>
              <a:rPr lang="ro-RO" altLang="en-US" sz="2400" dirty="0" smtClean="0"/>
              <a:t>de cercetare </a:t>
            </a:r>
            <a:r>
              <a:rPr lang="ro-RO" altLang="en-US" sz="2400" dirty="0"/>
              <a:t>ș</a:t>
            </a:r>
            <a:r>
              <a:rPr lang="ro-RO" altLang="en-US" sz="2400" dirty="0" smtClean="0"/>
              <a:t>i inovare în Europa</a:t>
            </a:r>
            <a:r>
              <a:rPr lang="en-US" altLang="en-US" sz="2400" dirty="0" smtClean="0"/>
              <a:t>;</a:t>
            </a:r>
            <a:r>
              <a:rPr lang="ro-RO" altLang="en-US" sz="2400" dirty="0" smtClean="0"/>
              <a:t> </a:t>
            </a:r>
            <a:endParaRPr lang="en-US" altLang="en-US" sz="2400" dirty="0" smtClean="0"/>
          </a:p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en-US" altLang="en-US" sz="2400" dirty="0" smtClean="0"/>
              <a:t>     </a:t>
            </a:r>
            <a:r>
              <a:rPr lang="en-US" altLang="en-US" sz="2400" dirty="0" smtClean="0">
                <a:latin typeface="Arial"/>
                <a:cs typeface="Arial"/>
              </a:rPr>
              <a:t>♦ A</a:t>
            </a:r>
            <a:r>
              <a:rPr lang="ro-RO" altLang="en-US" sz="2400" dirty="0" smtClean="0"/>
              <a:t>sigura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cadrul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optim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pentru</a:t>
            </a:r>
            <a:r>
              <a:rPr lang="ro-RO" altLang="en-US" sz="2400" dirty="0" smtClean="0"/>
              <a:t> transformarea ideilor inovative în produse </a:t>
            </a:r>
            <a:r>
              <a:rPr lang="ro-RO" altLang="en-US" sz="2400" dirty="0"/>
              <a:t>ș</a:t>
            </a:r>
            <a:r>
              <a:rPr lang="ro-RO" altLang="en-US" sz="2400" dirty="0" smtClean="0"/>
              <a:t>i servicii,  care să determine creștere economică și să creeze noi locuri de munca.</a:t>
            </a:r>
            <a:endParaRPr lang="en-US" altLang="en-US" sz="2400" dirty="0" smtClean="0"/>
          </a:p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en-US" altLang="en-US" sz="2400" dirty="0" smtClean="0">
                <a:solidFill>
                  <a:srgbClr val="FF0000"/>
                </a:solidFill>
              </a:rPr>
              <a:t>    </a:t>
            </a:r>
            <a:r>
              <a:rPr lang="ro-RO" altLang="en-US" sz="2400" dirty="0" smtClean="0">
                <a:solidFill>
                  <a:srgbClr val="FF0000"/>
                </a:solidFill>
              </a:rPr>
              <a:t> Orizont </a:t>
            </a:r>
            <a:r>
              <a:rPr lang="ro-RO" altLang="en-US" sz="2400" dirty="0" smtClean="0"/>
              <a:t> </a:t>
            </a:r>
            <a:r>
              <a:rPr lang="ro-RO" altLang="en-US" sz="2400" dirty="0" smtClean="0">
                <a:solidFill>
                  <a:srgbClr val="FF0000"/>
                </a:solidFill>
              </a:rPr>
              <a:t>2020 este un important instrument in implementarea “Uniunii Inovării”</a:t>
            </a:r>
            <a:r>
              <a:rPr lang="ro-RO" altLang="en-US" sz="2400" dirty="0" smtClean="0"/>
              <a:t>.</a:t>
            </a:r>
            <a:endParaRPr lang="ro-RO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Sigla MEN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03188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6" descr="drap_cmyk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23850" y="1268413"/>
            <a:ext cx="8496300" cy="467995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endParaRPr lang="en-US" sz="2400" b="1" dirty="0"/>
          </a:p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ro-RO" sz="2400" b="1" dirty="0" smtClean="0"/>
              <a:t>Acțiunile Inovării</a:t>
            </a:r>
            <a:endParaRPr lang="en-US" sz="2400" b="1" dirty="0"/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endParaRPr lang="en-US" sz="2800" b="1" dirty="0">
              <a:solidFill>
                <a:schemeClr val="tx2"/>
              </a:solidFill>
              <a:latin typeface="+mn-lt"/>
              <a:cs typeface="+mn-cs"/>
            </a:endParaRPr>
          </a:p>
          <a:p>
            <a:pPr marL="342900" indent="-342900" algn="just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en-US" sz="3200" dirty="0"/>
              <a:t>	</a:t>
            </a:r>
            <a:r>
              <a:rPr lang="en-US" sz="2400" dirty="0" err="1" smtClean="0"/>
              <a:t>Sunt</a:t>
            </a:r>
            <a:r>
              <a:rPr lang="ro-RO" sz="2400" dirty="0" smtClean="0"/>
              <a:t> </a:t>
            </a:r>
            <a:r>
              <a:rPr lang="en-US" sz="2400" dirty="0" err="1" smtClean="0"/>
              <a:t>acele</a:t>
            </a:r>
            <a:r>
              <a:rPr lang="en-US" sz="2400" dirty="0" smtClean="0"/>
              <a:t> </a:t>
            </a:r>
            <a:r>
              <a:rPr lang="ro-RO" sz="2400" dirty="0" smtClean="0"/>
              <a:t>activități care </a:t>
            </a:r>
            <a:r>
              <a:rPr lang="en-US" sz="2400" dirty="0" err="1" smtClean="0"/>
              <a:t>realizeaza</a:t>
            </a:r>
            <a:r>
              <a:rPr lang="ro-RO" sz="2400" dirty="0" smtClean="0"/>
              <a:t> planuri, proiectare de produse, procese</a:t>
            </a:r>
            <a:r>
              <a:rPr lang="en-US" sz="2400" dirty="0" smtClean="0"/>
              <a:t>,</a:t>
            </a:r>
            <a:r>
              <a:rPr lang="ro-RO" sz="2400" dirty="0" smtClean="0"/>
              <a:t> servicii noi</a:t>
            </a:r>
            <a:r>
              <a:rPr lang="en-US" sz="2400" dirty="0" smtClean="0"/>
              <a:t> </a:t>
            </a:r>
            <a:r>
              <a:rPr lang="ro-RO" sz="2400" dirty="0" smtClean="0"/>
              <a:t>sau </a:t>
            </a:r>
            <a:r>
              <a:rPr lang="ro-RO" sz="2400" dirty="0" err="1" smtClean="0"/>
              <a:t>îmbunătăț</a:t>
            </a:r>
            <a:r>
              <a:rPr lang="en-US" sz="2400" dirty="0" err="1" smtClean="0"/>
              <a:t>ite</a:t>
            </a:r>
            <a:r>
              <a:rPr lang="en-US" sz="2400" dirty="0" smtClean="0"/>
              <a:t>,</a:t>
            </a:r>
          </a:p>
          <a:p>
            <a:pPr marL="342900" indent="-342900" algn="just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en-US" sz="2400" dirty="0" smtClean="0"/>
              <a:t>    </a:t>
            </a:r>
            <a:r>
              <a:rPr lang="ro-RO" sz="2400" dirty="0" smtClean="0"/>
              <a:t>sub forma unor</a:t>
            </a:r>
            <a:r>
              <a:rPr lang="en-US" sz="2400" dirty="0" smtClean="0"/>
              <a:t>:</a:t>
            </a:r>
          </a:p>
          <a:p>
            <a:pPr marL="342900" indent="-342900" algn="just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en-US" sz="2400" dirty="0" smtClean="0"/>
              <a:t>   </a:t>
            </a:r>
            <a:r>
              <a:rPr lang="ro-RO" sz="2400" dirty="0" smtClean="0"/>
              <a:t> prototipuri, testări, demonstrații, faze pilot</a:t>
            </a:r>
            <a:r>
              <a:rPr lang="en-US" sz="2400" dirty="0" smtClean="0"/>
              <a:t>,</a:t>
            </a:r>
          </a:p>
          <a:p>
            <a:pPr marL="342900" indent="-342900" algn="just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en-US" sz="2400" dirty="0" smtClean="0"/>
              <a:t>    </a:t>
            </a:r>
            <a:r>
              <a:rPr lang="ro-RO" sz="2400" dirty="0" smtClean="0"/>
              <a:t>validări “</a:t>
            </a:r>
            <a:r>
              <a:rPr lang="ro-RO" sz="2400" i="1" dirty="0" smtClean="0"/>
              <a:t>large-scale product</a:t>
            </a:r>
            <a:r>
              <a:rPr lang="ro-RO" sz="2400" dirty="0" smtClean="0"/>
              <a:t>” și comercializare pe piață.</a:t>
            </a:r>
            <a:endParaRPr lang="ro-RO" sz="2400" dirty="0">
              <a:solidFill>
                <a:schemeClr val="tx2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Sigla MEN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03188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6" descr="drap_cmyk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68313" y="1252538"/>
            <a:ext cx="8496300" cy="5344814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ro-RO" sz="2400" b="1" dirty="0" smtClean="0"/>
              <a:t>Inovarea ca sistem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ro-RO" sz="2000" dirty="0" smtClean="0"/>
              <a:t>privită ca un proces interactiv al cunoașterii  :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itchFamily="34" charset="0"/>
              <a:buChar char="•"/>
              <a:defRPr/>
            </a:pPr>
            <a:r>
              <a:rPr lang="ro-RO" sz="2000" dirty="0" smtClean="0"/>
              <a:t> Creare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itchFamily="34" charset="0"/>
              <a:buChar char="•"/>
              <a:defRPr/>
            </a:pPr>
            <a:r>
              <a:rPr lang="ro-RO" sz="2000" dirty="0" smtClean="0"/>
              <a:t> Difuzare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itchFamily="34" charset="0"/>
              <a:buChar char="•"/>
              <a:defRPr/>
            </a:pPr>
            <a:r>
              <a:rPr lang="ro-RO" sz="2000" dirty="0" smtClean="0"/>
              <a:t> Aplicare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endParaRPr lang="ro-RO" sz="1400" dirty="0" smtClean="0">
              <a:solidFill>
                <a:schemeClr val="tx2"/>
              </a:solidFill>
              <a:latin typeface="+mn-lt"/>
              <a:cs typeface="+mn-cs"/>
            </a:endParaRP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ro-RO" sz="2400" b="1" dirty="0" smtClean="0"/>
              <a:t>Inovarea ca ansamblu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itchFamily="34" charset="0"/>
              <a:buChar char="•"/>
              <a:defRPr/>
            </a:pPr>
            <a:r>
              <a:rPr lang="ro-RO" sz="2000" dirty="0" smtClean="0">
                <a:solidFill>
                  <a:schemeClr val="tx2"/>
                </a:solidFill>
                <a:latin typeface="+mn-lt"/>
                <a:cs typeface="+mn-cs"/>
              </a:rPr>
              <a:t>Inovarea de produs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itchFamily="34" charset="0"/>
              <a:buChar char="•"/>
              <a:defRPr/>
            </a:pPr>
            <a:r>
              <a:rPr lang="ro-RO" sz="2000" dirty="0" smtClean="0">
                <a:solidFill>
                  <a:schemeClr val="tx2"/>
                </a:solidFill>
                <a:latin typeface="+mn-lt"/>
                <a:cs typeface="+mn-cs"/>
              </a:rPr>
              <a:t>Inovarea de proces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itchFamily="34" charset="0"/>
              <a:buChar char="•"/>
              <a:defRPr/>
            </a:pPr>
            <a:r>
              <a:rPr lang="ro-RO" sz="2000" dirty="0" smtClean="0">
                <a:solidFill>
                  <a:schemeClr val="tx2"/>
                </a:solidFill>
                <a:latin typeface="+mn-lt"/>
                <a:cs typeface="+mn-cs"/>
              </a:rPr>
              <a:t>Inovarea de piață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itchFamily="34" charset="0"/>
              <a:buChar char="•"/>
              <a:defRPr/>
            </a:pPr>
            <a:r>
              <a:rPr lang="ro-RO" sz="2000" dirty="0" smtClean="0">
                <a:solidFill>
                  <a:schemeClr val="tx2"/>
                </a:solidFill>
                <a:latin typeface="+mn-lt"/>
                <a:cs typeface="+mn-cs"/>
              </a:rPr>
              <a:t>Inovarea organizațională urmărește să crească: </a:t>
            </a:r>
          </a:p>
          <a:p>
            <a:pPr marL="800100" lvl="1" indent="-3429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itchFamily="34" charset="0"/>
              <a:buChar char="•"/>
              <a:defRPr/>
            </a:pPr>
            <a:r>
              <a:rPr lang="ro-RO" sz="2000" dirty="0" smtClean="0">
                <a:solidFill>
                  <a:schemeClr val="tx2"/>
                </a:solidFill>
                <a:latin typeface="+mn-lt"/>
                <a:cs typeface="+mn-cs"/>
              </a:rPr>
              <a:t>performanțele firmei prin reducerea costurilor de administrare și de tranzacționare</a:t>
            </a:r>
          </a:p>
          <a:p>
            <a:pPr marL="800100" lvl="1" indent="-3429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itchFamily="34" charset="0"/>
              <a:buChar char="•"/>
              <a:defRPr/>
            </a:pPr>
            <a:r>
              <a:rPr lang="ro-RO" sz="2000" dirty="0" smtClean="0">
                <a:solidFill>
                  <a:schemeClr val="tx2"/>
                </a:solidFill>
                <a:latin typeface="+mn-lt"/>
                <a:cs typeface="+mn-cs"/>
              </a:rPr>
              <a:t>motivația la locul de muncă </a:t>
            </a:r>
          </a:p>
          <a:p>
            <a:pPr marL="800100" lvl="1" indent="-3429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itchFamily="34" charset="0"/>
              <a:buChar char="•"/>
              <a:defRPr/>
            </a:pPr>
            <a:r>
              <a:rPr lang="ro-RO" sz="2000" dirty="0" smtClean="0">
                <a:solidFill>
                  <a:schemeClr val="tx2"/>
                </a:solidFill>
                <a:latin typeface="+mn-lt"/>
                <a:cs typeface="+mn-cs"/>
              </a:rPr>
              <a:t>productivitea muncii 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ro-RO" sz="2000" dirty="0">
                <a:solidFill>
                  <a:schemeClr val="tx2"/>
                </a:solidFill>
                <a:latin typeface="+mn-lt"/>
                <a:cs typeface="+mn-cs"/>
              </a:rPr>
              <a:t>c</a:t>
            </a:r>
            <a:r>
              <a:rPr lang="ro-RO" sz="2000" dirty="0" smtClean="0">
                <a:solidFill>
                  <a:schemeClr val="tx2"/>
                </a:solidFill>
                <a:latin typeface="+mn-lt"/>
                <a:cs typeface="+mn-cs"/>
              </a:rPr>
              <a:t>a rezultat al unei decizii strategice luate de managementul firmei.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endParaRPr lang="ro-RO" sz="1400" dirty="0">
              <a:solidFill>
                <a:schemeClr val="tx2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Sigla MEN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03188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6" descr="drap_cmyk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68313" y="1252538"/>
            <a:ext cx="8496300" cy="534481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en-US" sz="2400" b="1" dirty="0" err="1" smtClean="0"/>
              <a:t>Tipuri</a:t>
            </a:r>
            <a:r>
              <a:rPr lang="en-US" sz="2400" b="1" dirty="0" smtClean="0"/>
              <a:t> de </a:t>
            </a:r>
            <a:r>
              <a:rPr lang="ro-RO" sz="2400" b="1" dirty="0" smtClean="0"/>
              <a:t>Inovare</a:t>
            </a:r>
            <a:endParaRPr lang="en-US" sz="2400" b="1" dirty="0" smtClean="0"/>
          </a:p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endParaRPr lang="en-US" sz="1400" b="1" dirty="0" smtClean="0"/>
          </a:p>
          <a:p>
            <a:pPr marL="342900" indent="-342900" algn="just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en-US" sz="2000" i="1" dirty="0" smtClean="0"/>
              <a:t>- </a:t>
            </a:r>
            <a:r>
              <a:rPr lang="en-US" sz="2000" i="1" u="sng" dirty="0" smtClean="0"/>
              <a:t>Din </a:t>
            </a:r>
            <a:r>
              <a:rPr lang="en-US" sz="2000" i="1" u="sng" dirty="0" err="1" smtClean="0"/>
              <a:t>punct</a:t>
            </a:r>
            <a:r>
              <a:rPr lang="en-US" sz="2000" i="1" u="sng" dirty="0" smtClean="0"/>
              <a:t> de </a:t>
            </a:r>
            <a:r>
              <a:rPr lang="en-US" sz="2000" i="1" u="sng" dirty="0" err="1" smtClean="0"/>
              <a:t>vedere</a:t>
            </a:r>
            <a:r>
              <a:rPr lang="en-US" sz="2000" i="1" u="sng" dirty="0" smtClean="0"/>
              <a:t> al </a:t>
            </a:r>
            <a:r>
              <a:rPr lang="en-US" sz="2000" i="1" u="sng" dirty="0" err="1" smtClean="0"/>
              <a:t>dezvoltarii</a:t>
            </a:r>
            <a:r>
              <a:rPr lang="en-US" sz="2000" i="1" u="sng" dirty="0" smtClean="0"/>
              <a:t> de </a:t>
            </a:r>
            <a:r>
              <a:rPr lang="en-US" sz="2000" i="1" u="sng" dirty="0" err="1" smtClean="0"/>
              <a:t>produse</a:t>
            </a:r>
            <a:r>
              <a:rPr lang="en-US" sz="2000" i="1" u="sng" dirty="0" smtClean="0"/>
              <a:t> </a:t>
            </a:r>
            <a:r>
              <a:rPr lang="en-US" sz="2000" i="1" u="sng" dirty="0" err="1" smtClean="0"/>
              <a:t>noi</a:t>
            </a:r>
            <a:r>
              <a:rPr lang="en-US" sz="2000" i="1" u="sng" dirty="0" smtClean="0"/>
              <a:t>:</a:t>
            </a:r>
          </a:p>
          <a:p>
            <a:pPr marL="342900" indent="-342900" algn="just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endParaRPr lang="en-US" sz="2000" i="1" dirty="0" smtClean="0"/>
          </a:p>
          <a:p>
            <a:pPr indent="-342900" algn="just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en-US" sz="2400" b="1" i="1" dirty="0" smtClean="0"/>
              <a:t>Close Innovation</a:t>
            </a:r>
            <a:r>
              <a:rPr lang="en-US" sz="2000" b="1" i="1" dirty="0" smtClean="0"/>
              <a:t> </a:t>
            </a:r>
            <a:r>
              <a:rPr lang="en-US" sz="2000" i="1" dirty="0" smtClean="0"/>
              <a:t>– </a:t>
            </a:r>
            <a:r>
              <a:rPr lang="en-US" sz="2000" i="1" dirty="0" err="1" smtClean="0"/>
              <a:t>numai</a:t>
            </a:r>
            <a:r>
              <a:rPr lang="en-US" sz="2000" i="1" dirty="0" smtClean="0"/>
              <a:t> in </a:t>
            </a:r>
            <a:r>
              <a:rPr lang="en-US" sz="2000" i="1" dirty="0" err="1" smtClean="0"/>
              <a:t>cadrul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firmei</a:t>
            </a:r>
            <a:r>
              <a:rPr lang="en-US" sz="2000" i="1" dirty="0" smtClean="0"/>
              <a:t>, </a:t>
            </a:r>
            <a:r>
              <a:rPr lang="en-US" sz="2000" i="1" dirty="0" err="1" smtClean="0"/>
              <a:t>utilizand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cei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mai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buni</a:t>
            </a:r>
            <a:r>
              <a:rPr lang="en-US" sz="2000" i="1" dirty="0" smtClean="0"/>
              <a:t>  </a:t>
            </a:r>
            <a:r>
              <a:rPr lang="en-US" sz="2000" i="1" dirty="0" err="1" smtClean="0"/>
              <a:t>specialisti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prin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racolare</a:t>
            </a:r>
            <a:r>
              <a:rPr lang="en-US" sz="2000" i="1" dirty="0" smtClean="0"/>
              <a:t>, </a:t>
            </a:r>
            <a:r>
              <a:rPr lang="en-US" sz="2000" i="1" dirty="0" err="1" smtClean="0"/>
              <a:t>angajare</a:t>
            </a:r>
            <a:r>
              <a:rPr lang="en-US" sz="2000" i="1" dirty="0" smtClean="0"/>
              <a:t> etc;</a:t>
            </a:r>
          </a:p>
          <a:p>
            <a:pPr marL="342900" indent="-342900" algn="just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defRPr/>
            </a:pPr>
            <a:endParaRPr lang="en-US" sz="2000" i="1" dirty="0" smtClean="0"/>
          </a:p>
          <a:p>
            <a:pPr marL="0" lvl="5" algn="just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en-US" sz="2400" b="1" i="1" dirty="0" smtClean="0"/>
              <a:t>Open Innovation</a:t>
            </a:r>
            <a:r>
              <a:rPr lang="en-US" sz="2000" b="1" i="1" dirty="0" smtClean="0"/>
              <a:t> </a:t>
            </a:r>
            <a:r>
              <a:rPr lang="en-US" sz="2000" i="1" dirty="0" smtClean="0"/>
              <a:t>– </a:t>
            </a:r>
            <a:r>
              <a:rPr lang="en-US" sz="2000" i="1" dirty="0" err="1" smtClean="0"/>
              <a:t>schimbul</a:t>
            </a:r>
            <a:r>
              <a:rPr lang="en-US" sz="2000" i="1" dirty="0" smtClean="0"/>
              <a:t> de </a:t>
            </a:r>
            <a:r>
              <a:rPr lang="en-US" sz="2000" i="1" dirty="0" err="1" smtClean="0"/>
              <a:t>experienta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intre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firme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prin</a:t>
            </a:r>
            <a:r>
              <a:rPr lang="en-US" sz="2000" i="1" dirty="0" smtClean="0"/>
              <a:t> </a:t>
            </a:r>
            <a:r>
              <a:rPr lang="en-US" sz="2000" b="1" i="1" dirty="0" err="1" smtClean="0"/>
              <a:t>integrarea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partenerilor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externi</a:t>
            </a:r>
            <a:r>
              <a:rPr lang="en-US" sz="2000" b="1" i="1" dirty="0" smtClean="0"/>
              <a:t> in </a:t>
            </a:r>
            <a:r>
              <a:rPr lang="en-US" sz="2000" b="1" i="1" dirty="0" err="1" smtClean="0"/>
              <a:t>intregul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proces</a:t>
            </a:r>
            <a:r>
              <a:rPr lang="en-US" sz="2000" b="1" i="1" dirty="0" smtClean="0"/>
              <a:t> de </a:t>
            </a:r>
            <a:r>
              <a:rPr lang="en-US" sz="2000" b="1" i="1" dirty="0" err="1" smtClean="0"/>
              <a:t>inovare</a:t>
            </a:r>
            <a:r>
              <a:rPr lang="en-US" sz="2000" b="1" i="1" dirty="0" smtClean="0"/>
              <a:t>  </a:t>
            </a:r>
            <a:r>
              <a:rPr lang="en-US" sz="2000" b="1" i="1" dirty="0" err="1" smtClean="0"/>
              <a:t>pana</a:t>
            </a:r>
            <a:r>
              <a:rPr lang="en-US" sz="2000" b="1" i="1" dirty="0" smtClean="0"/>
              <a:t> la </a:t>
            </a:r>
            <a:r>
              <a:rPr lang="en-US" sz="2000" b="1" i="1" dirty="0" err="1" smtClean="0"/>
              <a:t>acceptarea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produsului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pe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piata</a:t>
            </a:r>
            <a:r>
              <a:rPr lang="en-US" sz="2000" i="1" dirty="0" smtClean="0"/>
              <a:t> .</a:t>
            </a:r>
          </a:p>
          <a:p>
            <a:pPr marL="457200" lvl="6" algn="just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en-US" sz="2000" i="1" dirty="0" smtClean="0"/>
              <a:t>- </a:t>
            </a:r>
            <a:r>
              <a:rPr lang="en-US" sz="2000" i="1" dirty="0" err="1" smtClean="0"/>
              <a:t>achizitionarea</a:t>
            </a:r>
            <a:r>
              <a:rPr lang="en-US" sz="2000" i="1" dirty="0" smtClean="0"/>
              <a:t> de </a:t>
            </a:r>
            <a:r>
              <a:rPr lang="en-US" sz="2000" i="1" dirty="0" err="1" smtClean="0"/>
              <a:t>licente</a:t>
            </a:r>
            <a:endParaRPr lang="en-US" sz="2000" i="1" dirty="0" smtClean="0"/>
          </a:p>
          <a:p>
            <a:pPr marL="457200" lvl="6" algn="just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en-US" sz="2000" i="1" dirty="0" smtClean="0"/>
              <a:t>- </a:t>
            </a:r>
            <a:r>
              <a:rPr lang="en-US" sz="2000" i="1" dirty="0" err="1" smtClean="0"/>
              <a:t>colaborarea</a:t>
            </a:r>
            <a:r>
              <a:rPr lang="en-US" sz="2000" i="1" dirty="0" smtClean="0"/>
              <a:t> in </a:t>
            </a:r>
            <a:r>
              <a:rPr lang="en-US" sz="2000" i="1" dirty="0" err="1" smtClean="0"/>
              <a:t>cadrul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colectivelor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mixte</a:t>
            </a:r>
            <a:r>
              <a:rPr lang="en-US" sz="2000" i="1" dirty="0" smtClean="0"/>
              <a:t> de </a:t>
            </a:r>
            <a:r>
              <a:rPr lang="en-US" sz="2000" i="1" dirty="0" err="1" smtClean="0"/>
              <a:t>cercetare</a:t>
            </a:r>
            <a:r>
              <a:rPr lang="en-US" sz="2000" i="1" dirty="0" smtClean="0"/>
              <a:t>.</a:t>
            </a:r>
          </a:p>
          <a:p>
            <a:pPr marL="342900" indent="-342900" algn="just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endParaRPr lang="ro-RO" sz="24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Sigla MEN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03188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6" descr="drap_cmyk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68313" y="1252538"/>
            <a:ext cx="8496300" cy="534481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en-US" sz="2400" b="1" dirty="0" err="1" smtClean="0"/>
              <a:t>Tipuri</a:t>
            </a:r>
            <a:r>
              <a:rPr lang="en-US" sz="2400" b="1" dirty="0" smtClean="0"/>
              <a:t> de </a:t>
            </a:r>
            <a:r>
              <a:rPr lang="ro-RO" sz="2400" b="1" dirty="0" smtClean="0"/>
              <a:t>Inovare</a:t>
            </a:r>
            <a:r>
              <a:rPr lang="en-US" sz="2400" b="1" dirty="0" smtClean="0"/>
              <a:t> (2)</a:t>
            </a:r>
          </a:p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endParaRPr lang="en-US" sz="1400" b="1" dirty="0" smtClean="0"/>
          </a:p>
          <a:p>
            <a:pPr marL="342900" indent="-342900" algn="just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en-US" sz="2000" i="1" dirty="0" smtClean="0"/>
              <a:t>- </a:t>
            </a:r>
            <a:r>
              <a:rPr lang="en-US" sz="2000" i="1" u="sng" dirty="0" smtClean="0"/>
              <a:t>Din </a:t>
            </a:r>
            <a:r>
              <a:rPr lang="en-US" sz="2000" i="1" u="sng" dirty="0" err="1" smtClean="0"/>
              <a:t>punctul</a:t>
            </a:r>
            <a:r>
              <a:rPr lang="en-US" sz="2000" i="1" u="sng" dirty="0" smtClean="0"/>
              <a:t> de </a:t>
            </a:r>
            <a:r>
              <a:rPr lang="en-US" sz="2000" i="1" u="sng" dirty="0" err="1" smtClean="0"/>
              <a:t>vedere</a:t>
            </a:r>
            <a:r>
              <a:rPr lang="en-US" sz="2000" i="1" u="sng" dirty="0" smtClean="0"/>
              <a:t> al </a:t>
            </a:r>
            <a:r>
              <a:rPr lang="en-US" sz="2000" i="1" u="sng" dirty="0" err="1" smtClean="0"/>
              <a:t>pietei</a:t>
            </a:r>
            <a:r>
              <a:rPr lang="en-US" sz="2000" i="1" u="sng" dirty="0" smtClean="0"/>
              <a:t>:</a:t>
            </a:r>
          </a:p>
          <a:p>
            <a:pPr marL="342900" indent="-342900" algn="just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endParaRPr lang="en-US" sz="2000" i="1" dirty="0" smtClean="0"/>
          </a:p>
          <a:p>
            <a:pPr indent="-342900" algn="just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en-US" sz="2400" b="1" i="1" dirty="0" smtClean="0"/>
              <a:t>Push Innovation</a:t>
            </a:r>
            <a:r>
              <a:rPr lang="en-US" sz="2000" b="1" i="1" dirty="0" smtClean="0"/>
              <a:t> </a:t>
            </a:r>
            <a:r>
              <a:rPr lang="en-US" sz="2000" i="1" dirty="0" smtClean="0"/>
              <a:t>–</a:t>
            </a:r>
            <a:r>
              <a:rPr lang="en-US" sz="2000" i="1" dirty="0" err="1" smtClean="0"/>
              <a:t>produse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promovate</a:t>
            </a:r>
            <a:r>
              <a:rPr lang="en-US" sz="2000" i="1" dirty="0" smtClean="0"/>
              <a:t> de </a:t>
            </a:r>
            <a:r>
              <a:rPr lang="en-US" sz="2000" i="1" dirty="0" err="1" smtClean="0"/>
              <a:t>intreprinderi</a:t>
            </a:r>
            <a:r>
              <a:rPr lang="en-US" sz="2000" i="1" dirty="0" smtClean="0"/>
              <a:t>;</a:t>
            </a:r>
          </a:p>
          <a:p>
            <a:pPr marL="342900" indent="-342900" algn="just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defRPr/>
            </a:pPr>
            <a:endParaRPr lang="en-US" sz="2000" i="1" dirty="0" smtClean="0"/>
          </a:p>
          <a:p>
            <a:pPr marL="0" lvl="5" algn="just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en-US" sz="2400" b="1" i="1" dirty="0" smtClean="0"/>
              <a:t>Pull Innovation</a:t>
            </a:r>
            <a:r>
              <a:rPr lang="en-US" sz="2000" b="1" i="1" dirty="0" smtClean="0"/>
              <a:t> </a:t>
            </a:r>
            <a:r>
              <a:rPr lang="en-US" sz="2000" i="1" dirty="0" smtClean="0"/>
              <a:t>– </a:t>
            </a:r>
            <a:r>
              <a:rPr lang="en-US" sz="2000" i="1" dirty="0" err="1" smtClean="0"/>
              <a:t>produse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solicitate</a:t>
            </a:r>
            <a:r>
              <a:rPr lang="en-US" sz="2000" i="1" dirty="0" smtClean="0"/>
              <a:t> de </a:t>
            </a:r>
            <a:r>
              <a:rPr lang="en-US" sz="2000" i="1" dirty="0" err="1" smtClean="0"/>
              <a:t>piata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sau</a:t>
            </a:r>
            <a:r>
              <a:rPr lang="en-US" sz="2000" i="1" dirty="0" smtClean="0"/>
              <a:t> de </a:t>
            </a:r>
            <a:r>
              <a:rPr lang="en-US" sz="2000" i="1" dirty="0" err="1" smtClean="0"/>
              <a:t>cerintele</a:t>
            </a:r>
            <a:r>
              <a:rPr lang="en-US" sz="2000" i="1" dirty="0" smtClean="0"/>
              <a:t> </a:t>
            </a:r>
          </a:p>
          <a:p>
            <a:pPr marL="0" lvl="5" algn="just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en-US" sz="2000" i="1" dirty="0" smtClean="0"/>
              <a:t>		         eco-</a:t>
            </a:r>
            <a:r>
              <a:rPr lang="en-US" sz="2000" i="1" dirty="0" err="1" smtClean="0"/>
              <a:t>sistemului</a:t>
            </a:r>
            <a:r>
              <a:rPr lang="en-US" sz="2000" i="1" dirty="0" smtClean="0"/>
              <a:t>;</a:t>
            </a:r>
          </a:p>
          <a:p>
            <a:pPr marL="0" lvl="5" algn="just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endParaRPr lang="en-US" sz="2000" i="1" dirty="0" smtClean="0"/>
          </a:p>
          <a:p>
            <a:pPr marL="0" lvl="5" algn="just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en-US" sz="2400" b="1" i="1" dirty="0" smtClean="0"/>
              <a:t>User-driven Innovation - </a:t>
            </a:r>
            <a:r>
              <a:rPr lang="en-US" sz="2000" i="1" dirty="0" err="1" smtClean="0"/>
              <a:t>produse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solicitate</a:t>
            </a:r>
            <a:r>
              <a:rPr lang="en-US" sz="2000" i="1" dirty="0" smtClean="0"/>
              <a:t> de un </a:t>
            </a:r>
            <a:r>
              <a:rPr lang="en-US" sz="2000" i="1" dirty="0" err="1" smtClean="0"/>
              <a:t>grup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tinta</a:t>
            </a:r>
            <a:r>
              <a:rPr lang="en-US" sz="2000" i="1" dirty="0" smtClean="0"/>
              <a:t> de </a:t>
            </a:r>
            <a:r>
              <a:rPr lang="en-US" sz="2000" i="1" dirty="0" err="1" smtClean="0"/>
              <a:t>utilizatori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si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imbunatatite</a:t>
            </a:r>
            <a:r>
              <a:rPr lang="en-US" sz="2000" i="1" dirty="0" smtClean="0"/>
              <a:t> cu </a:t>
            </a:r>
            <a:r>
              <a:rPr lang="en-US" sz="2000" i="1" dirty="0" err="1" smtClean="0"/>
              <a:t>ajutorul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acestora</a:t>
            </a:r>
            <a:r>
              <a:rPr lang="en-US" sz="2000" i="1" dirty="0" smtClean="0"/>
              <a:t>. </a:t>
            </a:r>
            <a:endParaRPr lang="en-US" sz="2400" b="1" i="1" dirty="0" smtClean="0"/>
          </a:p>
          <a:p>
            <a:pPr marL="0" lvl="5" algn="just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endParaRPr lang="en-US" sz="2000" i="1" dirty="0" smtClean="0"/>
          </a:p>
          <a:p>
            <a:pPr marL="0" lvl="5" algn="just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endParaRPr lang="ro-RO" sz="24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Sigla MEN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03188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6" descr="drap_cmyk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68313" y="1252538"/>
            <a:ext cx="8496300" cy="534481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en-US" sz="2400" b="1" dirty="0" err="1" smtClean="0"/>
              <a:t>Tipuri</a:t>
            </a:r>
            <a:r>
              <a:rPr lang="en-US" sz="2400" b="1" dirty="0" smtClean="0"/>
              <a:t> de </a:t>
            </a:r>
            <a:r>
              <a:rPr lang="ro-RO" sz="2400" b="1" dirty="0" smtClean="0"/>
              <a:t>Inovare</a:t>
            </a:r>
            <a:r>
              <a:rPr lang="en-US" sz="2400" b="1" dirty="0" smtClean="0"/>
              <a:t> (3)</a:t>
            </a:r>
          </a:p>
          <a:p>
            <a:pPr marL="342900" indent="-342900" algn="ctr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endParaRPr lang="en-US" sz="1400" b="1" dirty="0" smtClean="0"/>
          </a:p>
          <a:p>
            <a:pPr marL="342900" indent="-342900" algn="just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en-US" sz="2000" i="1" dirty="0" smtClean="0"/>
              <a:t>- </a:t>
            </a:r>
            <a:r>
              <a:rPr lang="en-US" sz="2000" i="1" u="sng" dirty="0" smtClean="0"/>
              <a:t>Din </a:t>
            </a:r>
            <a:r>
              <a:rPr lang="en-US" sz="2000" i="1" u="sng" dirty="0" err="1" smtClean="0"/>
              <a:t>punctul</a:t>
            </a:r>
            <a:r>
              <a:rPr lang="en-US" sz="2000" i="1" u="sng" dirty="0" smtClean="0"/>
              <a:t> de </a:t>
            </a:r>
            <a:r>
              <a:rPr lang="en-US" sz="2000" i="1" u="sng" dirty="0" err="1" smtClean="0"/>
              <a:t>vedere</a:t>
            </a:r>
            <a:r>
              <a:rPr lang="en-US" sz="2000" i="1" u="sng" dirty="0" smtClean="0"/>
              <a:t> al </a:t>
            </a:r>
            <a:r>
              <a:rPr lang="en-US" sz="2000" i="1" u="sng" dirty="0" err="1" smtClean="0"/>
              <a:t>evolutiei</a:t>
            </a:r>
            <a:r>
              <a:rPr lang="en-US" sz="2000" i="1" u="sng" dirty="0" smtClean="0"/>
              <a:t>:</a:t>
            </a:r>
          </a:p>
          <a:p>
            <a:pPr marL="342900" indent="-342900" algn="just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endParaRPr lang="en-US" sz="2000" i="1" dirty="0" smtClean="0"/>
          </a:p>
          <a:p>
            <a:pPr indent="-342900" algn="just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en-US" sz="2400" b="1" i="1" dirty="0" err="1" smtClean="0"/>
              <a:t>Inovarea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prin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imitatie</a:t>
            </a:r>
            <a:r>
              <a:rPr lang="en-US" sz="2400" b="1" i="1" dirty="0" smtClean="0"/>
              <a:t> </a:t>
            </a:r>
            <a:r>
              <a:rPr lang="en-US" sz="2000" i="1" dirty="0" err="1" smtClean="0"/>
              <a:t>sau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preluarea</a:t>
            </a:r>
            <a:r>
              <a:rPr lang="en-US" sz="2000" i="1" dirty="0" smtClean="0"/>
              <a:t> de </a:t>
            </a:r>
            <a:r>
              <a:rPr lang="en-US" sz="2000" i="1" dirty="0" err="1" smtClean="0"/>
              <a:t>exemple</a:t>
            </a:r>
            <a:r>
              <a:rPr lang="en-US" sz="2000" i="1" dirty="0" smtClean="0"/>
              <a:t> de </a:t>
            </a:r>
            <a:r>
              <a:rPr lang="en-US" sz="2000" i="1" dirty="0" err="1" smtClean="0"/>
              <a:t>succes</a:t>
            </a:r>
            <a:r>
              <a:rPr lang="en-US" sz="2000" i="1" dirty="0" smtClean="0"/>
              <a:t> – </a:t>
            </a:r>
            <a:r>
              <a:rPr lang="en-US" sz="2000" i="1" dirty="0" err="1" smtClean="0"/>
              <a:t>preluarea</a:t>
            </a:r>
            <a:r>
              <a:rPr lang="en-US" sz="2000" i="1" dirty="0" smtClean="0"/>
              <a:t> de </a:t>
            </a:r>
            <a:r>
              <a:rPr lang="en-US" sz="2000" i="1" dirty="0" err="1" smtClean="0"/>
              <a:t>bune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practici</a:t>
            </a:r>
            <a:r>
              <a:rPr lang="en-US" sz="2000" i="1" dirty="0" smtClean="0"/>
              <a:t> ;</a:t>
            </a:r>
          </a:p>
          <a:p>
            <a:pPr marL="342900" indent="-342900" algn="just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Tx/>
              <a:buChar char="-"/>
              <a:defRPr/>
            </a:pPr>
            <a:endParaRPr lang="en-US" sz="2000" i="1" dirty="0" smtClean="0"/>
          </a:p>
          <a:p>
            <a:pPr marL="0" lvl="5" algn="just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en-US" sz="2400" b="1" i="1" dirty="0" smtClean="0"/>
              <a:t>Incremental Innovation</a:t>
            </a:r>
            <a:r>
              <a:rPr lang="en-US" sz="2000" b="1" i="1" dirty="0" smtClean="0"/>
              <a:t> </a:t>
            </a:r>
            <a:r>
              <a:rPr lang="en-US" sz="2000" i="1" dirty="0" smtClean="0"/>
              <a:t>– </a:t>
            </a:r>
            <a:r>
              <a:rPr lang="en-US" sz="2000" i="1" dirty="0" err="1" smtClean="0"/>
              <a:t>inovarea</a:t>
            </a:r>
            <a:r>
              <a:rPr lang="en-US" sz="2000" i="1" dirty="0" smtClean="0"/>
              <a:t> pas cu pas, din </a:t>
            </a:r>
            <a:r>
              <a:rPr lang="en-US" sz="2000" i="1" dirty="0" err="1" smtClean="0"/>
              <a:t>aproape</a:t>
            </a:r>
            <a:r>
              <a:rPr lang="en-US" sz="2000" i="1" dirty="0" smtClean="0"/>
              <a:t> in </a:t>
            </a:r>
            <a:r>
              <a:rPr lang="en-US" sz="2000" i="1" dirty="0" err="1" smtClean="0"/>
              <a:t>aproape</a:t>
            </a:r>
            <a:r>
              <a:rPr lang="en-US" sz="2000" i="1" dirty="0" smtClean="0"/>
              <a:t> ;</a:t>
            </a:r>
          </a:p>
          <a:p>
            <a:pPr marL="0" lvl="5" algn="just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endParaRPr lang="en-US" sz="2000" i="1" dirty="0" smtClean="0"/>
          </a:p>
          <a:p>
            <a:pPr marL="0" lvl="5" algn="just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en-US" sz="2400" b="1" i="1" dirty="0" smtClean="0"/>
              <a:t>Disruptive Innovation – </a:t>
            </a:r>
            <a:r>
              <a:rPr lang="en-US" sz="2000" i="1" dirty="0" err="1" smtClean="0"/>
              <a:t>inovarea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radicala</a:t>
            </a:r>
            <a:r>
              <a:rPr lang="en-US" sz="2000" i="1" dirty="0" smtClean="0"/>
              <a:t> (in salt) a </a:t>
            </a:r>
            <a:r>
              <a:rPr lang="en-US" sz="2000" i="1" dirty="0" err="1" smtClean="0"/>
              <a:t>unor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produse</a:t>
            </a:r>
            <a:r>
              <a:rPr lang="en-US" sz="2000" i="1" dirty="0" smtClean="0"/>
              <a:t> care </a:t>
            </a:r>
            <a:r>
              <a:rPr lang="en-US" sz="2000" i="1" dirty="0" err="1" smtClean="0"/>
              <a:t>realizeaza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aceeasi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functie</a:t>
            </a:r>
            <a:r>
              <a:rPr lang="en-US" sz="2000" i="1" dirty="0" smtClean="0"/>
              <a:t> in alt </a:t>
            </a:r>
            <a:r>
              <a:rPr lang="en-US" sz="2000" i="1" dirty="0" err="1" smtClean="0"/>
              <a:t>fel</a:t>
            </a:r>
            <a:r>
              <a:rPr lang="en-US" sz="2000" i="1" dirty="0" smtClean="0"/>
              <a:t> . </a:t>
            </a:r>
          </a:p>
          <a:p>
            <a:pPr marL="0" lvl="5" algn="just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en-US" sz="2000" i="1" dirty="0" smtClean="0"/>
              <a:t>(ex: </a:t>
            </a:r>
            <a:r>
              <a:rPr lang="en-US" sz="2000" i="1" dirty="0" err="1" smtClean="0"/>
              <a:t>mediile</a:t>
            </a:r>
            <a:r>
              <a:rPr lang="en-US" sz="2000" i="1" dirty="0" smtClean="0"/>
              <a:t> de </a:t>
            </a:r>
            <a:r>
              <a:rPr lang="en-US" sz="2000" i="1" dirty="0" err="1" smtClean="0"/>
              <a:t>stocare</a:t>
            </a:r>
            <a:r>
              <a:rPr lang="en-US" sz="2000" i="1" dirty="0" smtClean="0"/>
              <a:t> a </a:t>
            </a:r>
            <a:r>
              <a:rPr lang="en-US" sz="2000" i="1" dirty="0" err="1" smtClean="0"/>
              <a:t>informatiei</a:t>
            </a:r>
            <a:r>
              <a:rPr lang="en-US" sz="2000" i="1" dirty="0" smtClean="0"/>
              <a:t>)</a:t>
            </a:r>
            <a:endParaRPr lang="en-US" sz="2000" b="1" i="1" dirty="0" smtClean="0"/>
          </a:p>
          <a:p>
            <a:pPr marL="0" lvl="5" algn="just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endParaRPr lang="en-US" sz="2000" i="1" dirty="0" smtClean="0"/>
          </a:p>
          <a:p>
            <a:pPr marL="0" lvl="5" algn="just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endParaRPr lang="ro-RO" sz="20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Sigla MEN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103188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6" descr="drap_cmyk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Content Placeholder 2"/>
          <p:cNvSpPr txBox="1">
            <a:spLocks/>
          </p:cNvSpPr>
          <p:nvPr/>
        </p:nvSpPr>
        <p:spPr bwMode="auto">
          <a:xfrm>
            <a:off x="457200" y="1600200"/>
            <a:ext cx="8229600" cy="398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1" hangingPunct="1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en-US" altLang="en-US" sz="2400">
                <a:solidFill>
                  <a:srgbClr val="002060"/>
                </a:solidFill>
              </a:rPr>
              <a:t>OSLO Manual</a:t>
            </a:r>
          </a:p>
          <a:p>
            <a:pPr marL="342900" indent="-342900" algn="ctr" eaLnBrk="1" hangingPunct="1">
              <a:spcBef>
                <a:spcPct val="20000"/>
              </a:spcBef>
              <a:buClr>
                <a:schemeClr val="accent1"/>
              </a:buClr>
              <a:buSzPct val="70000"/>
            </a:pPr>
            <a:endParaRPr lang="en-US" altLang="en-US" sz="2400">
              <a:solidFill>
                <a:srgbClr val="002060"/>
              </a:solidFill>
            </a:endParaRPr>
          </a:p>
        </p:txBody>
      </p:sp>
      <p:graphicFrame>
        <p:nvGraphicFramePr>
          <p:cNvPr id="22533" name="Object 1"/>
          <p:cNvGraphicFramePr>
            <a:graphicFrameLocks noChangeAspect="1"/>
          </p:cNvGraphicFramePr>
          <p:nvPr/>
        </p:nvGraphicFramePr>
        <p:xfrm>
          <a:off x="3287713" y="2181225"/>
          <a:ext cx="2568575" cy="4064000"/>
        </p:xfrm>
        <a:graphic>
          <a:graphicData uri="http://schemas.openxmlformats.org/presentationml/2006/ole">
            <p:oleObj spid="_x0000_s22535" name="PDF" r:id="rId6" imgW="0" imgH="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Sigla MEN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03188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6" descr="drap_cmyk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Content Placeholder 2"/>
          <p:cNvSpPr txBox="1">
            <a:spLocks/>
          </p:cNvSpPr>
          <p:nvPr/>
        </p:nvSpPr>
        <p:spPr bwMode="auto">
          <a:xfrm>
            <a:off x="457200" y="1268760"/>
            <a:ext cx="8686800" cy="558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1" hangingPunct="1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ro-RO" altLang="en-US" sz="2400" b="1" dirty="0" smtClean="0">
                <a:solidFill>
                  <a:srgbClr val="002060"/>
                </a:solidFill>
              </a:rPr>
              <a:t>Manualul OSLO</a:t>
            </a:r>
            <a:endParaRPr lang="en-US" altLang="en-US" sz="2400" b="1" dirty="0" smtClean="0">
              <a:solidFill>
                <a:srgbClr val="002060"/>
              </a:solidFill>
            </a:endParaRPr>
          </a:p>
          <a:p>
            <a:pPr algn="just" eaLnBrk="1" hangingPunct="1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en-US" altLang="en-US" sz="2400" b="1" dirty="0" smtClean="0">
                <a:solidFill>
                  <a:srgbClr val="002060"/>
                </a:solidFill>
              </a:rPr>
              <a:t>Prima </a:t>
            </a:r>
            <a:r>
              <a:rPr lang="en-US" altLang="en-US" sz="2400" b="1" dirty="0" err="1" smtClean="0">
                <a:solidFill>
                  <a:srgbClr val="002060"/>
                </a:solidFill>
              </a:rPr>
              <a:t>editie</a:t>
            </a:r>
            <a:r>
              <a:rPr lang="en-US" altLang="en-US" sz="2400" b="1" dirty="0" smtClean="0">
                <a:solidFill>
                  <a:srgbClr val="002060"/>
                </a:solidFill>
              </a:rPr>
              <a:t> a </a:t>
            </a:r>
            <a:r>
              <a:rPr lang="en-US" altLang="en-US" sz="2400" b="1" dirty="0" err="1" smtClean="0">
                <a:solidFill>
                  <a:srgbClr val="002060"/>
                </a:solidFill>
              </a:rPr>
              <a:t>Manualului</a:t>
            </a:r>
            <a:r>
              <a:rPr lang="en-US" altLang="en-US" sz="2400" b="1" dirty="0" smtClean="0">
                <a:solidFill>
                  <a:srgbClr val="002060"/>
                </a:solidFill>
              </a:rPr>
              <a:t> OSLO,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realizata</a:t>
            </a:r>
            <a:r>
              <a:rPr lang="en-US" altLang="en-US" sz="2400" dirty="0" smtClean="0">
                <a:solidFill>
                  <a:srgbClr val="002060"/>
                </a:solidFill>
              </a:rPr>
              <a:t> in </a:t>
            </a:r>
            <a:r>
              <a:rPr lang="en-US" altLang="en-US" sz="2400" b="1" dirty="0" smtClean="0">
                <a:solidFill>
                  <a:srgbClr val="002060"/>
                </a:solidFill>
              </a:rPr>
              <a:t>1992</a:t>
            </a:r>
            <a:r>
              <a:rPr lang="en-US" altLang="en-US" sz="2400" dirty="0" smtClean="0">
                <a:solidFill>
                  <a:srgbClr val="002060"/>
                </a:solidFill>
              </a:rPr>
              <a:t>, a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permis</a:t>
            </a:r>
            <a:r>
              <a:rPr lang="en-US" altLang="en-US" sz="2400" dirty="0" smtClean="0">
                <a:solidFill>
                  <a:srgbClr val="002060"/>
                </a:solidFill>
              </a:rPr>
              <a:t> - ca instrument de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lucru</a:t>
            </a:r>
            <a:r>
              <a:rPr lang="en-US" altLang="en-US" sz="2400" dirty="0" smtClean="0">
                <a:solidFill>
                  <a:srgbClr val="002060"/>
                </a:solidFill>
              </a:rPr>
              <a:t> -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demonstrarea</a:t>
            </a:r>
            <a:r>
              <a:rPr lang="en-US" altLang="en-US" sz="2400" dirty="0" smtClean="0">
                <a:solidFill>
                  <a:srgbClr val="002060"/>
                </a:solidFill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posibilitatii</a:t>
            </a:r>
            <a:r>
              <a:rPr lang="en-US" altLang="en-US" sz="2400" dirty="0" smtClean="0">
                <a:solidFill>
                  <a:srgbClr val="002060"/>
                </a:solidFill>
              </a:rPr>
              <a:t> de a se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dezvolta</a:t>
            </a:r>
            <a:r>
              <a:rPr lang="en-US" altLang="en-US" sz="2400" dirty="0" smtClean="0">
                <a:solidFill>
                  <a:srgbClr val="002060"/>
                </a:solidFill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si</a:t>
            </a:r>
            <a:r>
              <a:rPr lang="en-US" altLang="en-US" sz="2400" dirty="0" smtClean="0">
                <a:solidFill>
                  <a:srgbClr val="002060"/>
                </a:solidFill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colecta</a:t>
            </a:r>
            <a:r>
              <a:rPr lang="en-US" altLang="en-US" sz="2400" dirty="0" smtClean="0">
                <a:solidFill>
                  <a:srgbClr val="002060"/>
                </a:solidFill>
              </a:rPr>
              <a:t> date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pentru</a:t>
            </a:r>
            <a:r>
              <a:rPr lang="en-US" altLang="en-US" sz="2400" dirty="0" smtClean="0">
                <a:solidFill>
                  <a:srgbClr val="002060"/>
                </a:solidFill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caracterizarea</a:t>
            </a:r>
            <a:r>
              <a:rPr lang="en-US" altLang="en-US" sz="2400" dirty="0" smtClean="0">
                <a:solidFill>
                  <a:srgbClr val="002060"/>
                </a:solidFill>
              </a:rPr>
              <a:t> 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complexului</a:t>
            </a:r>
            <a:r>
              <a:rPr lang="en-US" altLang="en-US" sz="2400" dirty="0" smtClean="0">
                <a:solidFill>
                  <a:srgbClr val="002060"/>
                </a:solidFill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proces</a:t>
            </a:r>
            <a:r>
              <a:rPr lang="en-US" altLang="en-US" sz="2400" dirty="0" smtClean="0">
                <a:solidFill>
                  <a:srgbClr val="002060"/>
                </a:solidFill>
              </a:rPr>
              <a:t> al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inovarii</a:t>
            </a:r>
            <a:r>
              <a:rPr lang="en-US" altLang="en-US" sz="2400" dirty="0" smtClean="0">
                <a:solidFill>
                  <a:srgbClr val="002060"/>
                </a:solidFill>
              </a:rPr>
              <a:t>.</a:t>
            </a:r>
          </a:p>
          <a:p>
            <a:pPr algn="just" eaLnBrk="1" hangingPunct="1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en-US" altLang="en-US" sz="2400" dirty="0" err="1" smtClean="0">
                <a:solidFill>
                  <a:srgbClr val="002060"/>
                </a:solidFill>
              </a:rPr>
              <a:t>Manualul</a:t>
            </a:r>
            <a:r>
              <a:rPr lang="en-US" altLang="en-US" sz="2400" dirty="0" smtClean="0">
                <a:solidFill>
                  <a:srgbClr val="002060"/>
                </a:solidFill>
              </a:rPr>
              <a:t> OSLO a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stabilit</a:t>
            </a:r>
            <a:r>
              <a:rPr lang="en-US" altLang="en-US" sz="2400" dirty="0" smtClean="0">
                <a:solidFill>
                  <a:srgbClr val="002060"/>
                </a:solidFill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standardul</a:t>
            </a:r>
            <a:r>
              <a:rPr lang="en-US" altLang="en-US" sz="2400" dirty="0" smtClean="0">
                <a:solidFill>
                  <a:srgbClr val="002060"/>
                </a:solidFill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pentru</a:t>
            </a:r>
            <a:r>
              <a:rPr lang="en-US" altLang="en-US" sz="2400" dirty="0" smtClean="0">
                <a:solidFill>
                  <a:srgbClr val="002060"/>
                </a:solidFill>
              </a:rPr>
              <a:t> </a:t>
            </a:r>
            <a:r>
              <a:rPr lang="en-US" altLang="en-US" sz="2400" b="1" i="1" dirty="0" smtClean="0">
                <a:solidFill>
                  <a:srgbClr val="002060"/>
                </a:solidFill>
              </a:rPr>
              <a:t>Innovation Scoreboard</a:t>
            </a:r>
            <a:r>
              <a:rPr lang="en-US" altLang="en-US" sz="2400" dirty="0" smtClean="0">
                <a:solidFill>
                  <a:srgbClr val="002060"/>
                </a:solidFill>
              </a:rPr>
              <a:t>,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publicat</a:t>
            </a:r>
            <a:r>
              <a:rPr lang="en-US" altLang="en-US" sz="2400" dirty="0" smtClean="0">
                <a:solidFill>
                  <a:srgbClr val="002060"/>
                </a:solidFill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anual</a:t>
            </a:r>
            <a:r>
              <a:rPr lang="en-US" altLang="en-US" sz="2400" dirty="0" smtClean="0">
                <a:solidFill>
                  <a:srgbClr val="002060"/>
                </a:solidFill>
              </a:rPr>
              <a:t> de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catre</a:t>
            </a:r>
            <a:r>
              <a:rPr lang="en-US" altLang="en-US" sz="2400" dirty="0" smtClean="0">
                <a:solidFill>
                  <a:srgbClr val="002060"/>
                </a:solidFill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Comisia</a:t>
            </a:r>
            <a:r>
              <a:rPr lang="en-US" altLang="en-US" sz="2400" dirty="0" smtClean="0">
                <a:solidFill>
                  <a:srgbClr val="002060"/>
                </a:solidFill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Europeana</a:t>
            </a:r>
            <a:r>
              <a:rPr lang="en-US" altLang="en-US" sz="2400" dirty="0" smtClean="0">
                <a:solidFill>
                  <a:srgbClr val="002060"/>
                </a:solidFill>
              </a:rPr>
              <a:t>.  </a:t>
            </a:r>
          </a:p>
          <a:p>
            <a:pPr algn="just" eaLnBrk="1" hangingPunct="1">
              <a:spcBef>
                <a:spcPct val="20000"/>
              </a:spcBef>
              <a:buClr>
                <a:schemeClr val="accent1"/>
              </a:buClr>
              <a:buSzPct val="70000"/>
            </a:pPr>
            <a:endParaRPr lang="en-US" altLang="en-US" sz="1600" b="1" dirty="0" smtClean="0">
              <a:solidFill>
                <a:srgbClr val="002060"/>
              </a:solidFill>
            </a:endParaRPr>
          </a:p>
          <a:p>
            <a:pPr algn="just" eaLnBrk="1" hangingPunct="1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en-US" altLang="en-US" sz="2400" b="1" dirty="0" smtClean="0">
                <a:solidFill>
                  <a:srgbClr val="002060"/>
                </a:solidFill>
              </a:rPr>
              <a:t>A </a:t>
            </a:r>
            <a:r>
              <a:rPr lang="en-US" altLang="en-US" sz="2400" b="1" dirty="0" err="1" smtClean="0">
                <a:solidFill>
                  <a:srgbClr val="002060"/>
                </a:solidFill>
              </a:rPr>
              <a:t>doua</a:t>
            </a:r>
            <a:r>
              <a:rPr lang="en-US" altLang="en-US" sz="2400" b="1" dirty="0" smtClean="0">
                <a:solidFill>
                  <a:srgbClr val="002060"/>
                </a:solidFill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</a:rPr>
              <a:t>editie</a:t>
            </a:r>
            <a:r>
              <a:rPr lang="en-US" altLang="en-US" sz="2400" b="1" dirty="0" smtClean="0">
                <a:solidFill>
                  <a:srgbClr val="002060"/>
                </a:solidFill>
              </a:rPr>
              <a:t> a </a:t>
            </a:r>
            <a:r>
              <a:rPr lang="en-US" altLang="en-US" sz="2400" b="1" dirty="0" err="1" smtClean="0">
                <a:solidFill>
                  <a:srgbClr val="002060"/>
                </a:solidFill>
              </a:rPr>
              <a:t>Manualului</a:t>
            </a:r>
            <a:r>
              <a:rPr lang="en-US" altLang="en-US" sz="2400" b="1" dirty="0" smtClean="0">
                <a:solidFill>
                  <a:srgbClr val="002060"/>
                </a:solidFill>
              </a:rPr>
              <a:t> OSLO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stabileste</a:t>
            </a:r>
            <a:r>
              <a:rPr lang="en-US" altLang="en-US" sz="2400" dirty="0" smtClean="0">
                <a:solidFill>
                  <a:srgbClr val="002060"/>
                </a:solidFill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cadrul</a:t>
            </a:r>
            <a:r>
              <a:rPr lang="en-US" altLang="en-US" sz="2400" dirty="0" smtClean="0">
                <a:solidFill>
                  <a:srgbClr val="002060"/>
                </a:solidFill>
              </a:rPr>
              <a:t> general al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conceptelor</a:t>
            </a:r>
            <a:r>
              <a:rPr lang="en-US" altLang="en-US" sz="2400" dirty="0" smtClean="0">
                <a:solidFill>
                  <a:srgbClr val="002060"/>
                </a:solidFill>
              </a:rPr>
              <a:t>,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definitiilor</a:t>
            </a:r>
            <a:r>
              <a:rPr lang="en-US" altLang="en-US" sz="2400" dirty="0" smtClean="0">
                <a:solidFill>
                  <a:srgbClr val="002060"/>
                </a:solidFill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si</a:t>
            </a:r>
            <a:r>
              <a:rPr lang="en-US" altLang="en-US" sz="2400" dirty="0" smtClean="0">
                <a:solidFill>
                  <a:srgbClr val="002060"/>
                </a:solidFill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metodologiei</a:t>
            </a:r>
            <a:r>
              <a:rPr lang="en-US" altLang="en-US" sz="2400" dirty="0" smtClean="0">
                <a:solidFill>
                  <a:srgbClr val="002060"/>
                </a:solidFill>
              </a:rPr>
              <a:t>. Le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actualizeaza</a:t>
            </a:r>
            <a:r>
              <a:rPr lang="en-US" altLang="en-US" sz="2400" dirty="0" smtClean="0">
                <a:solidFill>
                  <a:srgbClr val="002060"/>
                </a:solidFill>
              </a:rPr>
              <a:t>,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pentru</a:t>
            </a:r>
            <a:r>
              <a:rPr lang="en-US" altLang="en-US" sz="2400" dirty="0" smtClean="0">
                <a:solidFill>
                  <a:srgbClr val="002060"/>
                </a:solidFill>
              </a:rPr>
              <a:t> a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incorpora</a:t>
            </a:r>
            <a:r>
              <a:rPr lang="en-US" altLang="en-US" sz="2400" dirty="0" smtClean="0">
                <a:solidFill>
                  <a:srgbClr val="002060"/>
                </a:solidFill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experienta</a:t>
            </a:r>
            <a:r>
              <a:rPr lang="en-US" altLang="en-US" sz="2400" dirty="0" smtClean="0">
                <a:solidFill>
                  <a:srgbClr val="002060"/>
                </a:solidFill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supravegherilor</a:t>
            </a:r>
            <a:r>
              <a:rPr lang="en-US" altLang="en-US" sz="2400" dirty="0" smtClean="0">
                <a:solidFill>
                  <a:srgbClr val="002060"/>
                </a:solidFill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precedente</a:t>
            </a:r>
            <a:r>
              <a:rPr lang="en-US" altLang="en-US" sz="2400" dirty="0" smtClean="0">
                <a:solidFill>
                  <a:srgbClr val="002060"/>
                </a:solidFill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si</a:t>
            </a:r>
            <a:r>
              <a:rPr lang="en-US" altLang="en-US" sz="2400" dirty="0" smtClean="0">
                <a:solidFill>
                  <a:srgbClr val="002060"/>
                </a:solidFill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intelegerea</a:t>
            </a:r>
            <a:r>
              <a:rPr lang="en-US" altLang="en-US" sz="2400" dirty="0" smtClean="0">
                <a:solidFill>
                  <a:srgbClr val="002060"/>
                </a:solidFill>
              </a:rPr>
              <a:t> din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ce</a:t>
            </a:r>
            <a:r>
              <a:rPr lang="en-US" altLang="en-US" sz="2400" dirty="0" smtClean="0">
                <a:solidFill>
                  <a:srgbClr val="002060"/>
                </a:solidFill>
              </a:rPr>
              <a:t> in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ce</a:t>
            </a:r>
            <a:r>
              <a:rPr lang="en-US" altLang="en-US" sz="2400" dirty="0" smtClean="0">
                <a:solidFill>
                  <a:srgbClr val="002060"/>
                </a:solidFill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mai</a:t>
            </a:r>
            <a:r>
              <a:rPr lang="en-US" altLang="en-US" sz="2400" dirty="0" smtClean="0">
                <a:solidFill>
                  <a:srgbClr val="002060"/>
                </a:solidFill>
              </a:rPr>
              <a:t>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completa</a:t>
            </a:r>
            <a:r>
              <a:rPr lang="en-US" altLang="en-US" sz="2400" dirty="0" smtClean="0">
                <a:solidFill>
                  <a:srgbClr val="002060"/>
                </a:solidFill>
              </a:rPr>
              <a:t> a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procesului</a:t>
            </a:r>
            <a:r>
              <a:rPr lang="en-US" altLang="en-US" sz="2400" dirty="0" smtClean="0">
                <a:solidFill>
                  <a:srgbClr val="002060"/>
                </a:solidFill>
              </a:rPr>
              <a:t> de </a:t>
            </a:r>
            <a:r>
              <a:rPr lang="en-US" altLang="en-US" sz="2400" dirty="0" err="1" smtClean="0">
                <a:solidFill>
                  <a:srgbClr val="002060"/>
                </a:solidFill>
              </a:rPr>
              <a:t>inovare</a:t>
            </a:r>
            <a:r>
              <a:rPr lang="en-US" altLang="en-US" sz="2400" dirty="0" smtClean="0">
                <a:solidFill>
                  <a:srgbClr val="002060"/>
                </a:solidFill>
              </a:rPr>
              <a:t>.</a:t>
            </a:r>
          </a:p>
          <a:p>
            <a:pPr algn="just" eaLnBrk="1" hangingPunct="1">
              <a:spcBef>
                <a:spcPct val="20000"/>
              </a:spcBef>
              <a:buClr>
                <a:schemeClr val="accent1"/>
              </a:buClr>
              <a:buSzPct val="70000"/>
            </a:pPr>
            <a:endParaRPr lang="en-US" altLang="en-US" sz="1600" dirty="0" smtClean="0">
              <a:solidFill>
                <a:srgbClr val="002060"/>
              </a:solidFill>
            </a:endParaRPr>
          </a:p>
          <a:p>
            <a:pPr algn="just" eaLnBrk="1" hangingPunct="1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en-US" altLang="en-US" sz="2400" b="1" dirty="0" smtClean="0">
                <a:solidFill>
                  <a:srgbClr val="002060"/>
                </a:solidFill>
              </a:rPr>
              <a:t>A </a:t>
            </a:r>
            <a:r>
              <a:rPr lang="en-US" altLang="en-US" sz="2400" b="1" dirty="0" err="1" smtClean="0">
                <a:solidFill>
                  <a:srgbClr val="002060"/>
                </a:solidFill>
              </a:rPr>
              <a:t>treia</a:t>
            </a:r>
            <a:r>
              <a:rPr lang="en-US" altLang="en-US" sz="2400" b="1" dirty="0" smtClean="0">
                <a:solidFill>
                  <a:srgbClr val="002060"/>
                </a:solidFill>
              </a:rPr>
              <a:t> </a:t>
            </a:r>
            <a:r>
              <a:rPr lang="en-US" altLang="en-US" sz="2400" b="1" dirty="0" err="1" smtClean="0">
                <a:solidFill>
                  <a:srgbClr val="002060"/>
                </a:solidFill>
              </a:rPr>
              <a:t>editie</a:t>
            </a:r>
            <a:r>
              <a:rPr lang="en-US" altLang="en-US" sz="2400" b="1" dirty="0" smtClean="0">
                <a:solidFill>
                  <a:srgbClr val="002060"/>
                </a:solidFill>
              </a:rPr>
              <a:t> – 2005.</a:t>
            </a:r>
          </a:p>
          <a:p>
            <a:pPr algn="just" eaLnBrk="1" hangingPunct="1">
              <a:spcBef>
                <a:spcPct val="20000"/>
              </a:spcBef>
              <a:buClr>
                <a:schemeClr val="accent1"/>
              </a:buClr>
              <a:buSzPct val="70000"/>
            </a:pPr>
            <a:endParaRPr lang="en-US" altLang="en-US" sz="2400" b="1" dirty="0" smtClean="0">
              <a:solidFill>
                <a:srgbClr val="002060"/>
              </a:solidFill>
            </a:endParaRPr>
          </a:p>
          <a:p>
            <a:pPr algn="just" eaLnBrk="1" hangingPunct="1">
              <a:spcBef>
                <a:spcPct val="20000"/>
              </a:spcBef>
              <a:buClr>
                <a:schemeClr val="accent1"/>
              </a:buClr>
              <a:buSzPct val="70000"/>
            </a:pPr>
            <a:endParaRPr lang="en-US" altLang="en-US" sz="24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Sigla MEN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03188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6" descr="drap_cmyk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Content Placeholder 2"/>
          <p:cNvSpPr txBox="1">
            <a:spLocks/>
          </p:cNvSpPr>
          <p:nvPr/>
        </p:nvSpPr>
        <p:spPr bwMode="auto">
          <a:xfrm>
            <a:off x="457200" y="1268760"/>
            <a:ext cx="8686800" cy="558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1" hangingPunct="1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ro-RO" altLang="en-US" sz="2400" b="1" dirty="0" smtClean="0">
                <a:solidFill>
                  <a:srgbClr val="002060"/>
                </a:solidFill>
              </a:rPr>
              <a:t>Manualul OSLO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ro-RO" altLang="en-US" sz="1600" b="1" dirty="0" smtClean="0">
                <a:solidFill>
                  <a:srgbClr val="002060"/>
                </a:solidFill>
              </a:rPr>
              <a:t>4.1. </a:t>
            </a:r>
            <a:r>
              <a:rPr lang="ro-RO" altLang="en-US" sz="2000" b="1" dirty="0" smtClean="0">
                <a:solidFill>
                  <a:srgbClr val="002060"/>
                </a:solidFill>
              </a:rPr>
              <a:t>Activități </a:t>
            </a:r>
            <a:r>
              <a:rPr lang="ro-RO" altLang="en-US" sz="2000" b="1" dirty="0">
                <a:solidFill>
                  <a:srgbClr val="002060"/>
                </a:solidFill>
              </a:rPr>
              <a:t>ș</a:t>
            </a:r>
            <a:r>
              <a:rPr lang="ro-RO" altLang="en-US" sz="2000" b="1" dirty="0" smtClean="0">
                <a:solidFill>
                  <a:srgbClr val="002060"/>
                </a:solidFill>
              </a:rPr>
              <a:t>i cheltuieli pentru inovare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ro-RO" altLang="en-US" sz="2000" dirty="0" smtClean="0">
                <a:solidFill>
                  <a:srgbClr val="002060"/>
                </a:solidFill>
              </a:rPr>
              <a:t>40. Activitățile de inovare includ toate etapele științifice, tehnologice, organizaționale, financiare și comerciale care sunt legate între ele în prezent </a:t>
            </a:r>
            <a:r>
              <a:rPr lang="en-US" altLang="en-US" sz="2000" dirty="0" smtClean="0">
                <a:solidFill>
                  <a:srgbClr val="002060"/>
                </a:solidFill>
              </a:rPr>
              <a:t>, </a:t>
            </a:r>
            <a:r>
              <a:rPr lang="ro-RO" altLang="en-US" sz="2000" dirty="0" smtClean="0">
                <a:solidFill>
                  <a:srgbClr val="002060"/>
                </a:solidFill>
              </a:rPr>
              <a:t>sau care vor fi legate de implementarea inovării.  Unele din aceste activitati pot fi inovative ele însele, altele nu sunt noutăți</a:t>
            </a:r>
            <a:r>
              <a:rPr lang="en-US" altLang="en-US" sz="2000" dirty="0" smtClean="0">
                <a:solidFill>
                  <a:srgbClr val="002060"/>
                </a:solidFill>
              </a:rPr>
              <a:t>,</a:t>
            </a:r>
            <a:r>
              <a:rPr lang="ro-RO" altLang="en-US" sz="2000" dirty="0" smtClean="0">
                <a:solidFill>
                  <a:srgbClr val="002060"/>
                </a:solidFill>
              </a:rPr>
              <a:t> dar sunt necesare pentru implementarea inovării.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ro-RO" altLang="en-US" sz="2000" dirty="0" smtClean="0">
                <a:solidFill>
                  <a:srgbClr val="002060"/>
                </a:solidFill>
              </a:rPr>
              <a:t>41. Inovarea cuprinde un numar de activități care nu sunt incluse în activitățile de cercetare-dezvoltare </a:t>
            </a:r>
            <a:r>
              <a:rPr lang="en-US" altLang="en-US" sz="2000" dirty="0" smtClean="0">
                <a:solidFill>
                  <a:srgbClr val="002060"/>
                </a:solidFill>
              </a:rPr>
              <a:t>, </a:t>
            </a:r>
            <a:r>
              <a:rPr lang="ro-RO" altLang="en-US" sz="2000" dirty="0" smtClean="0">
                <a:solidFill>
                  <a:srgbClr val="002060"/>
                </a:solidFill>
              </a:rPr>
              <a:t>ca de exemplu</a:t>
            </a:r>
            <a:r>
              <a:rPr lang="en-US" altLang="en-US" sz="2000" dirty="0" smtClean="0">
                <a:solidFill>
                  <a:srgbClr val="002060"/>
                </a:solidFill>
              </a:rPr>
              <a:t>: -</a:t>
            </a:r>
            <a:r>
              <a:rPr lang="ro-RO" altLang="en-US" sz="2000" dirty="0" smtClean="0">
                <a:solidFill>
                  <a:srgbClr val="002060"/>
                </a:solidFill>
              </a:rPr>
              <a:t> fazele finale de dezvoltare legate de etapa </a:t>
            </a:r>
            <a:r>
              <a:rPr lang="ro-RO" altLang="en-US" sz="2000" dirty="0" err="1" smtClean="0">
                <a:solidFill>
                  <a:srgbClr val="002060"/>
                </a:solidFill>
              </a:rPr>
              <a:t>premergatoare</a:t>
            </a:r>
            <a:r>
              <a:rPr lang="ro-RO" altLang="en-US" sz="2000" dirty="0" smtClean="0">
                <a:solidFill>
                  <a:srgbClr val="002060"/>
                </a:solidFill>
              </a:rPr>
              <a:t> producției </a:t>
            </a:r>
            <a:r>
              <a:rPr lang="ro-RO" altLang="en-US" sz="2000" dirty="0">
                <a:solidFill>
                  <a:srgbClr val="002060"/>
                </a:solidFill>
              </a:rPr>
              <a:t>ș</a:t>
            </a:r>
            <a:r>
              <a:rPr lang="ro-RO" altLang="en-US" sz="2000" dirty="0" smtClean="0">
                <a:solidFill>
                  <a:srgbClr val="002060"/>
                </a:solidFill>
              </a:rPr>
              <a:t>i distribuției</a:t>
            </a:r>
            <a:r>
              <a:rPr lang="en-US" altLang="en-US" sz="2000" dirty="0" smtClean="0">
                <a:solidFill>
                  <a:srgbClr val="002060"/>
                </a:solidFill>
              </a:rPr>
              <a:t>;</a:t>
            </a:r>
            <a:r>
              <a:rPr lang="ro-RO" altLang="en-US" sz="2000" dirty="0" smtClean="0">
                <a:solidFill>
                  <a:srgbClr val="002060"/>
                </a:solidFill>
              </a:rPr>
              <a:t> </a:t>
            </a:r>
            <a:r>
              <a:rPr lang="en-US" altLang="en-US" sz="2000" dirty="0" smtClean="0">
                <a:solidFill>
                  <a:srgbClr val="002060"/>
                </a:solidFill>
              </a:rPr>
              <a:t>          - </a:t>
            </a:r>
            <a:r>
              <a:rPr lang="ro-RO" altLang="en-US" sz="2000" dirty="0" smtClean="0">
                <a:solidFill>
                  <a:srgbClr val="002060"/>
                </a:solidFill>
              </a:rPr>
              <a:t>activități suport de instruire sau marketing</a:t>
            </a:r>
            <a:r>
              <a:rPr lang="en-US" altLang="en-US" sz="2000" dirty="0" smtClean="0">
                <a:solidFill>
                  <a:srgbClr val="002060"/>
                </a:solidFill>
              </a:rPr>
              <a:t>; - </a:t>
            </a:r>
            <a:r>
              <a:rPr lang="ro-RO" altLang="en-US" sz="2000" dirty="0" smtClean="0">
                <a:solidFill>
                  <a:srgbClr val="002060"/>
                </a:solidFill>
              </a:rPr>
              <a:t>dezvoltarea și implementarea activităților de inovare, ca metode noi de piață sau noi metode organizaționale</a:t>
            </a:r>
            <a:r>
              <a:rPr lang="en-US" altLang="en-US" sz="2000" smtClean="0">
                <a:solidFill>
                  <a:srgbClr val="002060"/>
                </a:solidFill>
              </a:rPr>
              <a:t>,</a:t>
            </a:r>
            <a:r>
              <a:rPr lang="ro-RO" altLang="en-US" sz="2000" smtClean="0">
                <a:solidFill>
                  <a:srgbClr val="002060"/>
                </a:solidFill>
              </a:rPr>
              <a:t> </a:t>
            </a:r>
            <a:r>
              <a:rPr lang="ro-RO" altLang="en-US" sz="2000" dirty="0" smtClean="0">
                <a:solidFill>
                  <a:srgbClr val="002060"/>
                </a:solidFill>
              </a:rPr>
              <a:t>care nu sunt produse sau procese inovative. Activitățile de inovare pot include achiziționarea de cunoștințe sau bunuri care nu sunt parte din activitățile de cercetare-dezvoltare.</a:t>
            </a:r>
            <a:endParaRPr lang="ro-RO" altLang="en-US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Sigla MEN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03188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6" descr="drap_cmyk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Content Placeholder 2"/>
          <p:cNvSpPr txBox="1">
            <a:spLocks/>
          </p:cNvSpPr>
          <p:nvPr/>
        </p:nvSpPr>
        <p:spPr bwMode="auto">
          <a:xfrm>
            <a:off x="457200" y="1600200"/>
            <a:ext cx="8229600" cy="398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1" hangingPunct="1">
              <a:spcBef>
                <a:spcPct val="20000"/>
              </a:spcBef>
              <a:buClr>
                <a:schemeClr val="accent1"/>
              </a:buClr>
              <a:buSzPct val="70000"/>
            </a:pPr>
            <a:endParaRPr lang="ro-RO" altLang="en-US" sz="2400" dirty="0" smtClean="0">
              <a:solidFill>
                <a:srgbClr val="002060"/>
              </a:solidFill>
            </a:endParaRPr>
          </a:p>
          <a:p>
            <a:pPr marL="342900" indent="-342900" algn="ctr" eaLnBrk="1" hangingPunct="1">
              <a:spcBef>
                <a:spcPct val="20000"/>
              </a:spcBef>
              <a:buClr>
                <a:schemeClr val="accent1"/>
              </a:buClr>
              <a:buSzPct val="70000"/>
            </a:pPr>
            <a:endParaRPr lang="ro-RO" altLang="en-US" sz="2400" dirty="0">
              <a:solidFill>
                <a:srgbClr val="002060"/>
              </a:solidFill>
            </a:endParaRPr>
          </a:p>
          <a:p>
            <a:pPr marL="342900" indent="-342900" algn="ctr" eaLnBrk="1" hangingPunct="1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en-US" altLang="en-US" sz="3600" dirty="0" err="1" smtClean="0">
                <a:solidFill>
                  <a:srgbClr val="002060"/>
                </a:solidFill>
                <a:latin typeface="Comic Sans MS" pitchFamily="66" charset="0"/>
              </a:rPr>
              <a:t>Multu</a:t>
            </a:r>
            <a:r>
              <a:rPr lang="ro-RO" altLang="en-US" sz="3600" dirty="0" smtClean="0">
                <a:solidFill>
                  <a:srgbClr val="002060"/>
                </a:solidFill>
                <a:latin typeface="Comic Sans MS" pitchFamily="66" charset="0"/>
              </a:rPr>
              <a:t>m</a:t>
            </a:r>
            <a:r>
              <a:rPr lang="en-US" altLang="en-US" sz="3600" dirty="0" smtClean="0">
                <a:solidFill>
                  <a:srgbClr val="002060"/>
                </a:solidFill>
                <a:latin typeface="Comic Sans MS" pitchFamily="66" charset="0"/>
              </a:rPr>
              <a:t>esc</a:t>
            </a:r>
            <a:r>
              <a:rPr lang="ro-RO" altLang="en-US" sz="3600" dirty="0" smtClean="0">
                <a:solidFill>
                  <a:srgbClr val="002060"/>
                </a:solidFill>
                <a:latin typeface="Comic Sans MS" pitchFamily="66" charset="0"/>
              </a:rPr>
              <a:t> pentru atenție !</a:t>
            </a:r>
            <a:endParaRPr lang="en-US" altLang="en-US" sz="3600" dirty="0">
              <a:solidFill>
                <a:srgbClr val="002060"/>
              </a:solidFill>
              <a:latin typeface="Comic Sans MS" pitchFamily="66" charset="0"/>
            </a:endParaRPr>
          </a:p>
          <a:p>
            <a:pPr marL="342900" indent="-342900" algn="ctr" eaLnBrk="1" hangingPunct="1">
              <a:spcBef>
                <a:spcPct val="20000"/>
              </a:spcBef>
              <a:buClr>
                <a:schemeClr val="accent1"/>
              </a:buClr>
              <a:buSzPct val="70000"/>
            </a:pPr>
            <a:endParaRPr lang="en-US" altLang="en-US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ojectOverviewPresentation">
  <a:themeElements>
    <a:clrScheme name="Custom 4">
      <a:dk1>
        <a:srgbClr val="4E5B6F"/>
      </a:dk1>
      <a:lt1>
        <a:sysClr val="window" lastClr="FFFFFF"/>
      </a:lt1>
      <a:dk2>
        <a:srgbClr val="4E5B6F"/>
      </a:dk2>
      <a:lt2>
        <a:srgbClr val="D6ECFF"/>
      </a:lt2>
      <a:accent1>
        <a:srgbClr val="0070C0"/>
      </a:accent1>
      <a:accent2>
        <a:srgbClr val="EA157A"/>
      </a:accent2>
      <a:accent3>
        <a:srgbClr val="738AC8"/>
      </a:accent3>
      <a:accent4>
        <a:srgbClr val="92D050"/>
      </a:accent4>
      <a:accent5>
        <a:srgbClr val="738AC8"/>
      </a:accent5>
      <a:accent6>
        <a:srgbClr val="1AB39F"/>
      </a:accent6>
      <a:hlink>
        <a:srgbClr val="F3D43B"/>
      </a:hlink>
      <a:folHlink>
        <a:srgbClr val="969696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perspectiveFront" fov="60000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Jheng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inorFont>
    </a:fontScheme>
    <a:fmtScheme name="Office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40000">
              <a:schemeClr val="phClr">
                <a:shade val="70000"/>
                <a:satMod val="145000"/>
              </a:schemeClr>
            </a:gs>
            <a:gs pos="100000">
              <a:schemeClr val="phClr">
                <a:tint val="85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Jheng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inorFont>
    </a:fontScheme>
    <a:fmtScheme name="Office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40000">
              <a:schemeClr val="phClr">
                <a:shade val="70000"/>
                <a:satMod val="145000"/>
              </a:schemeClr>
            </a:gs>
            <a:gs pos="100000">
              <a:schemeClr val="phClr">
                <a:tint val="85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ProjectOverviewPresentation</Template>
  <TotalTime>0</TotalTime>
  <Words>573</Words>
  <Application>Microsoft Office PowerPoint</Application>
  <PresentationFormat>On-screen Show (4:3)</PresentationFormat>
  <Paragraphs>111</Paragraphs>
  <Slides>12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ProjectOverviewPresentation</vt:lpstr>
      <vt:lpstr>PDF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2013-11-12T20:14:24Z</dcterms:created>
  <dcterms:modified xsi:type="dcterms:W3CDTF">2014-06-05T03:42:43Z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TC100851999990</vt:lpwstr>
  </property>
</Properties>
</file>