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F7F1"/>
    <a:srgbClr val="344529"/>
    <a:srgbClr val="2B3922"/>
    <a:srgbClr val="2E3722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8646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GHID DE NORME ETICE</a:t>
            </a:r>
            <a:b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pentru studenți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o-RO" sz="2800" b="1" dirty="0" smtClean="0">
                <a:solidFill>
                  <a:schemeClr val="tx1"/>
                </a:solidFill>
              </a:rPr>
              <a:t>202</a:t>
            </a:r>
            <a:r>
              <a:rPr lang="en-US" sz="2800" b="1" dirty="0" smtClean="0">
                <a:solidFill>
                  <a:schemeClr val="tx1"/>
                </a:solidFill>
              </a:rPr>
              <a:t>4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E23C7-1E8A-4CFE-B7F7-BBC98304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 APLICAREA PRINCIPIILOR ETICE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BD5AE6-647D-401F-9CA9-62DC6110C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3749040"/>
          </a:xfrm>
        </p:spPr>
        <p:txBody>
          <a:bodyPr>
            <a:normAutofit/>
          </a:bodyPr>
          <a:lstStyle/>
          <a:p>
            <a:pPr marL="0" marR="70485" indent="0" algn="just">
              <a:lnSpc>
                <a:spcPct val="200000"/>
              </a:lnSpc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activitatea lor, membrii comunității academice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nu se supun ideologiilor politice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dogmelor religioase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chiar dacă rezultatele cercetării lor științifice contravin acestor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ideo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-logii. </a:t>
            </a:r>
          </a:p>
          <a:p>
            <a:pPr marL="0" marR="70485" indent="0" algn="just">
              <a:lnSpc>
                <a:spcPct val="200000"/>
              </a:lnSpc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Nici o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credință religioasă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ideologie politică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nu poate fi impusă în spațiul universitar prin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abuz de putere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autoritate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xmlns="" val="232583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3.1. </a:t>
            </a:r>
            <a:r>
              <a:rPr lang="it-IT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Dreptul</a:t>
            </a:r>
            <a:r>
              <a:rPr lang="it-IT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la </a:t>
            </a:r>
            <a:r>
              <a:rPr lang="it-IT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confidențialitate</a:t>
            </a:r>
            <a:r>
              <a:rPr lang="it-IT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al </a:t>
            </a:r>
            <a:r>
              <a:rPr lang="it-IT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studenților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Este garantat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pentru problemele care țin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viața privată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status marital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orientare sexuală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dizabilități ascunse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domiciliu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apartenență politică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religioasă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etc. Studenții care consideră că anumite norme de etică universitară sunt încălcate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 pot adresa Comisiei de etică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 universității.</a:t>
            </a:r>
          </a:p>
          <a:p>
            <a:pPr marL="0" indent="0" algn="just">
              <a:buNone/>
            </a:pPr>
            <a:endParaRPr lang="ro-RO" sz="20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3.2. Dreptul la studii de calitate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Realizarea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principiului profesionalismului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este indispensabilă realizării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dreptului la studii de calitate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În acest sens,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cadrele didactice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cercetătorii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doctoranzii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au obligația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 cunoaște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cercetarea și evoluția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ei din domeniul propriu,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a-și actualiza cursurile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seminariile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 publica rezultatele cercetării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695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3.3. Meritul în evaluarea studenților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cazul studenților,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meritul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este stabilit potrivit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criteriilor de evaluare la teste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examene de promovare a disciplinelor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activități aplicative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practică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examen de finalizare a studiilor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concursuri profesionale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etc. Comisia de etică universitară intervine în condițiile în care cei responsabili de evaluare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nu asigură aplicarea corectă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 principiului recunoașterii meritelor.</a:t>
            </a:r>
          </a:p>
          <a:p>
            <a:pPr marL="0" indent="0" algn="just">
              <a:buNone/>
            </a:pP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3.4. Aplicarea principiului nediscriminării 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b="1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Aceasta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presupune asigurarea unui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tratament egal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tuturor studenților indiferent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gen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rasă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vârstă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etnie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dizabilitate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naționalitate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orientare sexuală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stare materială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mediu de proveniență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Sancțiunile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pentru diverse forme de discriminare indirectă sunt propuse de Comisia de etică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funcție de gravitatea faptei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106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3.5. Contracararea corupției 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36483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Aceasta ț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ine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forța de combatere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voința fiecărui membru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al spațiului academic. Universitatea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sancționează sever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din punct de vedere instituțional: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mita și tentativa de mituire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(în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bani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servicii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),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traficarea clientelară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(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cumpărarea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vânzarea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bani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contra servicii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) a examenelor,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dar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practicarea « pilelor »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83568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3.6. P</a:t>
            </a:r>
            <a:r>
              <a:rPr lang="fr-FR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osibile</a:t>
            </a:r>
            <a:r>
              <a:rPr lang="fr-FR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forme de </a:t>
            </a:r>
            <a:r>
              <a:rPr lang="fr-FR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corupție</a:t>
            </a:r>
            <a:r>
              <a:rPr lang="fr-FR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352905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36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Următoarele posibile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forme de corupție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 mediul universitar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sunt interzise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: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a.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Traficarea examenelor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(vânzarea, cumpărarea sau substituirea de lucrări contra bani, servicii sau contraservicii);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b. Solicitarea de către membrii personalului universitar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de bani sau cadouri precum și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tentative de mituire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sau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mituirea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acestora, precum și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cointeresarea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în alte forme;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c. Strângerea de fonduri de la studenți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pentru oferirea de cadouri pentru cadrele didactice care participă la examene.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 aceste cazuri,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sancțiunile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pot merge de la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avertisment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până la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exmatricularea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din  universitate.</a:t>
            </a:r>
          </a:p>
          <a:p>
            <a:pPr marL="0" indent="0" algn="just">
              <a:buNone/>
            </a:pP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337491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3.7. Principiul adevărului este esențial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393987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o-RO" sz="36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 activitatea academică , cele mai frecvente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încălcări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ale acestui principiu sunt: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a.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Înșelăciunea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(folosirea unor materiale documentare interzise în timpul examinării, copiatul);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b.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Facilitarea înșelăciunii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(sprijinul unei persoane care dorește să înșele o comisie de examinare, oferirea unei lucrări gata făcute, substituirea unei persoane ce urmează a fi examinată etc.);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c. Fabricarea datelor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(utilizarea unor date improvizate într-o cercetare sau experiment, modificarea intenționată a datelor unui experiment, citarea unor articole inventate);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000" dirty="0">
                <a:solidFill>
                  <a:srgbClr val="FF0000"/>
                </a:solidFill>
                <a:latin typeface="Impact" panose="020B0806030902050204" pitchFamily="34" charset="0"/>
              </a:rPr>
              <a:t>d.</a:t>
            </a:r>
            <a:r>
              <a:rPr lang="it-IT" sz="2000" dirty="0">
                <a:latin typeface="Impact" panose="020B0806030902050204" pitchFamily="34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Impact" panose="020B0806030902050204" pitchFamily="34" charset="0"/>
              </a:rPr>
              <a:t>Autoplagiatul</a:t>
            </a:r>
            <a:r>
              <a:rPr lang="it-IT" sz="2000" dirty="0">
                <a:latin typeface="Impact" panose="020B0806030902050204" pitchFamily="34" charset="0"/>
              </a:rPr>
              <a:t> (</a:t>
            </a:r>
            <a:r>
              <a:rPr lang="it-IT" sz="2000" dirty="0" err="1">
                <a:latin typeface="Impact" panose="020B0806030902050204" pitchFamily="34" charset="0"/>
              </a:rPr>
              <a:t>folosirea</a:t>
            </a:r>
            <a:r>
              <a:rPr lang="it-IT" sz="2000" dirty="0">
                <a:latin typeface="Impact" panose="020B0806030902050204" pitchFamily="34" charset="0"/>
              </a:rPr>
              <a:t> </a:t>
            </a:r>
            <a:r>
              <a:rPr lang="it-IT" sz="2000" dirty="0" err="1">
                <a:latin typeface="Impact" panose="020B0806030902050204" pitchFamily="34" charset="0"/>
              </a:rPr>
              <a:t>aceleiași</a:t>
            </a:r>
            <a:r>
              <a:rPr lang="it-IT" sz="2000" dirty="0">
                <a:latin typeface="Impact" panose="020B0806030902050204" pitchFamily="34" charset="0"/>
              </a:rPr>
              <a:t> </a:t>
            </a:r>
            <a:r>
              <a:rPr lang="it-IT" sz="2000" dirty="0" err="1">
                <a:latin typeface="Impact" panose="020B0806030902050204" pitchFamily="34" charset="0"/>
              </a:rPr>
              <a:t>lucrări</a:t>
            </a:r>
            <a:r>
              <a:rPr lang="it-IT" sz="2000" dirty="0">
                <a:latin typeface="Impact" panose="020B0806030902050204" pitchFamily="34" charset="0"/>
              </a:rPr>
              <a:t> la mai multe </a:t>
            </a:r>
            <a:r>
              <a:rPr lang="it-IT" sz="2000" dirty="0" err="1">
                <a:latin typeface="Impact" panose="020B0806030902050204" pitchFamily="34" charset="0"/>
              </a:rPr>
              <a:t>examene</a:t>
            </a:r>
            <a:r>
              <a:rPr lang="it-IT" sz="2000" dirty="0">
                <a:latin typeface="Impact" panose="020B0806030902050204" pitchFamily="34" charset="0"/>
              </a:rPr>
              <a:t>);</a:t>
            </a:r>
          </a:p>
          <a:p>
            <a:pPr marL="0" indent="0" algn="just">
              <a:buNone/>
            </a:pP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940653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3.7. Principiul adevărului este esențial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352905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e. Plagiatul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prin preluarea integrală sau parțială a unui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material realizat de un alt autor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și prezentarea acestuia ca aparținând propriei persoane (fie într-o lucrare scrisă, fie într-o prezentare orală).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Nota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studentului/studentei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va fi scăzută proporțional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până la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anularea examenului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. În cazul în care este vorba despre un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examen important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licență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disertație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doctorat)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sancțiunea poate merge până la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exmatriculare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(reînmatricularea o poate solicita doar studentul în cauză, acesta putând fi reînmatriculat </a:t>
            </a:r>
            <a:r>
              <a:rPr lang="en-US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numai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la taxă).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f. Plagierea lucrărilor de licență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sau 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disertațiilor de master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poate conduce la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exmatriculare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g. 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Universitatea asigură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transparența la admitere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evaluare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și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promovare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precum și în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utilizarea resurselor materiale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. Transparența are în vedere informarea cu privire la aplicarea următoarelor principii: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meritul candidaților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nediscriminarea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ro-RO" sz="28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egalitatea șanselor</a:t>
            </a:r>
            <a:r>
              <a:rPr lang="ro-RO" sz="2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. </a:t>
            </a:r>
          </a:p>
          <a:p>
            <a:pPr marL="0" indent="0" algn="just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2866112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3.8. Responsabilitatea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36748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Protejează drepturile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tuturor membrilor comunității academice și diversitatea culturală. Ea se manifestă ca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responsabilitate individuală și colectivă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legată de dezvoltarea cunoștințelor.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Studenții 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dreptul moral la critică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insubordonare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exprimate în public, fără să suporte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represalii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persecuții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în condițiile în care le sunt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încălcate drepturile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probe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argumente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că sunt încălcate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standardele pedagogice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morale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legale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în cadrul instituției. </a:t>
            </a: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56736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3.9. Principiul respectului 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359531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ceea ce privește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transmiterea de cunoștințe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acest principiu se exprimă prin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pluralitatea opiniilor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Natura ideilor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cunoștințelor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sunt evidențiate 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spirit de dialog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Corpul didactic ajută studenții 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cultivarea unei distanțe critice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raport cu domeniul de studiu.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 mediu academic sănătos se cultivă prin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toleranță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față de celălalt.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Studenții trebuie să-și manifeste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solidaritatea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sprijinul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față de cei care trec prin situații în care au nevoie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sprijin moral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material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să-și manifeste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aprecierea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prețuirea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pentru colegii lor merit</a:t>
            </a:r>
            <a:r>
              <a:rPr lang="en-US" sz="200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</a:t>
            </a:r>
            <a:r>
              <a:rPr lang="ro-RO" sz="200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oși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(nu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invidia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disprețul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). </a:t>
            </a:r>
            <a:endParaRPr lang="ro-RO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265411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3.10. Combaterea discriminării 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392662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discriminare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se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înţelege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orice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deosebire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excludere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restricţie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preferinţă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pe bază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rasă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naţionalitate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etnie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limbă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religie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categorie socială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convingeri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sex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orientare se-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xuală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vârstă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handicap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boală cronică necontagioasă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infectare HIV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apartenenţă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la o cate-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gorie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defavorizată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asemenea,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orice alt criteriu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care are ca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scop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efect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restrângerea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înlăturarea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recunoaşterii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folosinţei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exercitării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în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condiţii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de egalitate, 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drepturilor omului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şi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 </a:t>
            </a:r>
            <a:r>
              <a:rPr lang="ro-RO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libertăţilor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fundamentale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drepturilor recunoscute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lege, 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domeniul politic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economic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social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şi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cultural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în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orice alte domenii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ale vieții publice este considerat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discriminare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o-RO" sz="20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ro-RO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60610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Impact" panose="020B0806030902050204" pitchFamily="34" charset="0"/>
              </a:rPr>
              <a:t>1.</a:t>
            </a:r>
            <a:r>
              <a:rPr lang="ro-RO" b="1" dirty="0">
                <a:solidFill>
                  <a:srgbClr val="FF0000"/>
                </a:solidFill>
                <a:latin typeface="Impact" panose="020B080603090205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Impact" panose="020B0806030902050204" pitchFamily="34" charset="0"/>
              </a:rPr>
              <a:t>INTRODUCERE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2E7D5B-440F-4A84-BB11-080CEE64B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7302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1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Prezentul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Ghid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este în concordanță cu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Codul de etică și deontologie 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universitară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al Universității din Craiova. </a:t>
            </a:r>
          </a:p>
          <a:p>
            <a:pPr algn="just">
              <a:spcBef>
                <a:spcPts val="0"/>
              </a:spcBef>
            </a:pPr>
            <a:endParaRPr lang="ro-RO" sz="18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marR="6985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18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Ghidul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formulează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valorile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normele morale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pe care studenții Universității din Craiova, ca membri ai comunității academice, consimt să le respecte. Sunt precizate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faptele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acțiunile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care constituie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încălcări ale conduitei etice universitare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precum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sancțiunile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aferente.</a:t>
            </a:r>
          </a:p>
          <a:p>
            <a:pPr algn="just">
              <a:spcBef>
                <a:spcPts val="0"/>
              </a:spcBef>
            </a:pPr>
            <a:endParaRPr lang="ro-RO" sz="18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marR="6921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Ghidul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de norme etice este un ghid al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comportamentului academic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sprijină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libertatea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autonomia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fiecărui student și cultivă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responsabilitatea individuală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183243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3.11. Combaterea hărțuirii 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425792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3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Hărțuirea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reprezintă un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comportament degradant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de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intimidare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umilire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care afectează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capacitatea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persoanei hârțuite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a-și exercita drepturile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a-și desfășura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mod firesc activitățile profesionale și de studiu.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Hărțuirea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constă, de regulă, într-un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comportament repetat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în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interiorul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afara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universității (de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amenințări fizice și verbale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critici umilitoare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avansuri sexuale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etc.), dar și din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acte singulare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atunci când acestea au o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natură agresivă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4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Constituie </a:t>
            </a:r>
            <a:r>
              <a:rPr lang="ro-RO" sz="24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hărţuire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orice comportament pe criteriu de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rasă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naţionalitate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etnie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limbă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religie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categorie socială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convingeri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gen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orientare sexuală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apartenenţă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la o categorie defavorizată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vârstă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handicap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statut de refugiat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azilant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orice alt criteriu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care duce la crearea unui cadru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intimidant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ostil,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degradant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ori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ofensiv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24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Universitatea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sancționează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toate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formele de hărțuire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comportamentele insultătoare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respectiv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actele de exprimare injurioasă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intimidantă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umilitoare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(în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interiorul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sau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afara 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ei), îndreptate împotriva participanților la activitățile din universitate, </a:t>
            </a:r>
            <a:r>
              <a:rPr lang="ro-RO" sz="24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indiferent cine sunt aceștia</a:t>
            </a:r>
            <a:r>
              <a:rPr lang="ro-RO" sz="24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o-RO" sz="20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ro-RO" sz="20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ro-RO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528686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E23C7-1E8A-4CFE-B7F7-BBC98304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4. SANCȚIUNI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BD5AE6-647D-401F-9CA9-62DC6110C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3749040"/>
          </a:xfrm>
        </p:spPr>
        <p:txBody>
          <a:bodyPr>
            <a:normAutofit fontScale="92500" lnSpcReduction="10000"/>
          </a:bodyPr>
          <a:lstStyle/>
          <a:p>
            <a:pPr marL="0" marR="70485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Sancțiunile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care se pot aplica studenților de către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conducerea universității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facultății,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la recomandarea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Comisiei de 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etică universitară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pentru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încălcarea eticii universitare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sunt următoarele:</a:t>
            </a:r>
          </a:p>
          <a:p>
            <a:pPr marL="457200" marR="70485" indent="-457200" algn="ctr">
              <a:lnSpc>
                <a:spcPct val="200000"/>
              </a:lnSpc>
              <a:spcBef>
                <a:spcPts val="0"/>
              </a:spcBef>
              <a:buAutoNum type="alphaLcPeriod"/>
            </a:pP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avertisment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ul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scris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;</a:t>
            </a:r>
            <a:endParaRPr lang="en-US" sz="2000" dirty="0" smtClean="0">
              <a:solidFill>
                <a:srgbClr val="FF0000"/>
              </a:solidFill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457200" marR="70485" indent="-457200" algn="ctr">
              <a:lnSpc>
                <a:spcPct val="200000"/>
              </a:lnSpc>
              <a:spcBef>
                <a:spcPts val="0"/>
              </a:spcBef>
              <a:buAutoNum type="alphaLcPeriod"/>
            </a:pP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a</a:t>
            </a: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nularea</a:t>
            </a:r>
            <a:r>
              <a:rPr lang="en-US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rezultatelor</a:t>
            </a:r>
            <a:r>
              <a:rPr lang="en-US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evalu</a:t>
            </a:r>
            <a:r>
              <a:rPr lang="ro-RO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rilor</a:t>
            </a:r>
            <a:r>
              <a:rPr lang="en-US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;</a:t>
            </a:r>
            <a:endParaRPr lang="ro-RO" sz="2000" dirty="0">
              <a:solidFill>
                <a:srgbClr val="FF0000"/>
              </a:solidFill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marR="70485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Impact" panose="020B0806030902050204" pitchFamily="34" charset="0"/>
                <a:ea typeface="Arial" panose="020B0604020202020204" pitchFamily="34" charset="0"/>
              </a:rPr>
              <a:t>c</a:t>
            </a:r>
            <a:r>
              <a:rPr lang="ro-RO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exmatricularea.</a:t>
            </a:r>
          </a:p>
          <a:p>
            <a:pPr marL="0" marR="70485" indent="0" algn="just">
              <a:lnSpc>
                <a:spcPct val="200000"/>
              </a:lnSpc>
              <a:buNone/>
            </a:pP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xmlns="" val="3516808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E23C7-1E8A-4CFE-B7F7-BBC98304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5</a:t>
            </a:r>
            <a:r>
              <a:rPr lang="ro-RO" b="1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ESIZ</a:t>
            </a:r>
            <a:r>
              <a:rPr lang="ro-RO" b="1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b="1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RI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BD5AE6-647D-401F-9CA9-62DC6110C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3749040"/>
          </a:xfrm>
        </p:spPr>
        <p:txBody>
          <a:bodyPr>
            <a:normAutofit/>
          </a:bodyPr>
          <a:lstStyle/>
          <a:p>
            <a:pPr marL="0" marR="70485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en-US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ventualele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sesiz</a:t>
            </a:r>
            <a:r>
              <a:rPr lang="ro-RO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ri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referitoare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la </a:t>
            </a:r>
            <a:r>
              <a:rPr lang="ro-RO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î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nc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lcarea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pricipiilor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de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etic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ș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integritate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academic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î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cadrul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</a:t>
            </a:r>
            <a:r>
              <a:rPr lang="ro-RO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ro-RO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ț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ii din Craiova, pot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fi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 err="1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î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naintate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Comisiei</a:t>
            </a:r>
            <a:r>
              <a:rPr lang="en-US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de 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etic</a:t>
            </a:r>
            <a:r>
              <a:rPr lang="ro-RO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universitar</a:t>
            </a:r>
            <a:r>
              <a:rPr lang="ro-RO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ă</a:t>
            </a:r>
            <a:r>
              <a:rPr lang="en-US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 smtClean="0">
                <a:solidFill>
                  <a:srgbClr val="FF0000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î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scris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intermediul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Registraturii</a:t>
            </a:r>
            <a:r>
              <a:rPr lang="en-US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UCV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electronic, la </a:t>
            </a:r>
            <a:r>
              <a:rPr lang="en-US" sz="2000" dirty="0" err="1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adresa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comisiadeetica@ucv.ro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xmlns="" val="351680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E23C7-1E8A-4CFE-B7F7-BBC98304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 PRINCIPII ŞI VALORI</a:t>
            </a:r>
            <a:endParaRPr lang="ro-R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BD5AE6-647D-401F-9CA9-62DC6110C0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libertatea</a:t>
            </a:r>
            <a:r>
              <a:rPr lang="ro-RO" sz="22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academică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autonomia personală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meritul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profesionalismul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dreptatea și echitatea </a:t>
            </a:r>
          </a:p>
          <a:p>
            <a:endParaRPr lang="ro-R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62EDCC-DD6F-4C03-A3F7-919A64CDE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789336" cy="3749040"/>
          </a:xfrm>
        </p:spPr>
        <p:txBody>
          <a:bodyPr>
            <a:normAutofit fontScale="92500"/>
          </a:bodyPr>
          <a:lstStyle/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spc="-4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onestitatea și corectitudinea intelectuală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transparența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responsabilitatea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respectul și toleranța </a:t>
            </a:r>
          </a:p>
          <a:p>
            <a:pPr marL="342900" marR="70485" lvl="0" indent="-342900" algn="just">
              <a:lnSpc>
                <a:spcPct val="20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o-RO" sz="22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bunăvoința și grija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78212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2.1. Libertatea academică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Spațiul academic universitar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este un spațiu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liber de orice constrângeri politice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economice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religioase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Respectarea libertății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celuilalt reprezintă un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principiu esențial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ce include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respectul pentru diferențe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descurajează orice formă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discriminare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promovând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cooperarea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parteneriatul intelectual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spațiul universitar.</a:t>
            </a:r>
          </a:p>
          <a:p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2.2. Autonomia</a:t>
            </a:r>
            <a:r>
              <a:rPr lang="ro-RO" sz="3600" b="1" spc="-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personală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Aceasta presupune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posibilitatea de a alege individual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în cunoștință de cauză,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programele de studiu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parcursul pregătirii profesionale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oportunitățile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nivelul de excelență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la care studentul dorește să acceadă. În acest sens, toate informațiile importante pentru studenți sunt puse la dispoziție pe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site-ul web al universității </a:t>
            </a:r>
            <a:r>
              <a:rPr lang="ro-RO" sz="2000" dirty="0">
                <a:effectLst/>
                <a:highlight>
                  <a:srgbClr val="FCF7F1"/>
                </a:highlight>
                <a:latin typeface="Impact" panose="020B0806030902050204" pitchFamily="34" charset="0"/>
                <a:ea typeface="Arial" panose="020B0604020202020204" pitchFamily="34" charset="0"/>
              </a:rPr>
              <a:t>și</a:t>
            </a:r>
            <a:r>
              <a:rPr lang="ro-RO" sz="2000" dirty="0">
                <a:solidFill>
                  <a:srgbClr val="FF0000"/>
                </a:solidFill>
                <a:effectLst/>
                <a:highlight>
                  <a:srgbClr val="FCF7F1"/>
                </a:highlight>
                <a:latin typeface="Impact" panose="020B0806030902050204" pitchFamily="34" charset="0"/>
                <a:ea typeface="Arial" panose="020B0604020202020204" pitchFamily="34" charset="0"/>
              </a:rPr>
              <a:t> pe cele ale facultăților. </a:t>
            </a: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46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</a:t>
            </a:r>
            <a:r>
              <a:rPr lang="en-US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3</a:t>
            </a:r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en-US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Meritul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Recunoașterea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meritului individual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colectiv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(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creativitate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eficiență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talent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performanță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) este esențială pentru funcționarea instituției academice. Stabilirea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ierarhiei calitative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la nivelul formației de studii universitare este direct legată de realizarea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acestui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principiu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</a:t>
            </a:r>
            <a:r>
              <a:rPr lang="en-US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4</a:t>
            </a:r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en-US" sz="3600" b="1" spc="-15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Profesionalismul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Acest p</a:t>
            </a:r>
            <a:r>
              <a:rPr lang="ro-RO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rincipiu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este încurajat în mediul academic în vederea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creșterii competitivității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calității științifice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educaționale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conduce la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competența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în exercitarea profesiei, la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încrederea studenților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autoritatea intelectuală și morală a cadrelor didactice, la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solidaritatea colegială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 cei care respectă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standardele morale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din universitate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precum și din același domeniu. </a:t>
            </a: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90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</a:t>
            </a:r>
            <a:r>
              <a:rPr lang="en-US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5</a:t>
            </a:r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en-US" sz="3600" b="1" spc="-15" dirty="0" err="1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Dreptatea</a:t>
            </a:r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r>
              <a:rPr lang="ro-RO" sz="3600" b="1" spc="-15" dirty="0">
                <a:solidFill>
                  <a:schemeClr val="tx1"/>
                </a:solidFill>
                <a:latin typeface="Impact" panose="020B0806030902050204" pitchFamily="34" charset="0"/>
                <a:ea typeface="Arial" panose="020B0604020202020204" pitchFamily="34" charset="0"/>
              </a:rPr>
              <a:t>și echitatea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4112286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86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Este obligatorie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respectarea criteriilor corecte de evaluare profesională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promovarea egalității șanselor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ceea privește accesul la studii, la documentare, la programe de studii etc.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Realizarea valorilor morale de dreptate și echitate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mediul universitar presupune respectarea următoarelor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principii: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a. Nediscriminarea și egalitatea șanselor: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încălcarea drepturilor persoanei pe baza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rasei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genului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orientării sexuale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dizabilității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naționalității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etniei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religiei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categoriei sociale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stării materiale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a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mediului de proveniență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mediul universitar reprezintă un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act de discriminare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b. Prevenirea și eliminarea conflictelor de interese: </a:t>
            </a:r>
            <a:r>
              <a:rPr lang="ro-RO" sz="5500" dirty="0">
                <a:latin typeface="Impact" panose="020B0806030902050204" pitchFamily="34" charset="0"/>
                <a:ea typeface="Arial" panose="020B0604020202020204" pitchFamily="34" charset="0"/>
              </a:rPr>
              <a:t>a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cestea apar din cauza intersectării mai multor tipuri de relații sau poziții</a:t>
            </a:r>
            <a:r>
              <a:rPr lang="en-US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afectând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evaluarea corectă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 studenților și pot duce la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încurajarea nepotismului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favoritismului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la aplicarea unor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standarde neconforme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cu criteriile de apreciere și de evaluare.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c. Prevenirea și combaterea corupției: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mediul universitar sunt inacceptabile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tratamentele inechitabile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nedreptățile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favoritismele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Corupția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poate înlătura aplicarea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principiului meritului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producând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neîncredere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 valoarea diplomelor, în </a:t>
            </a:r>
            <a:r>
              <a:rPr lang="ro-RO" sz="55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competența profesională </a:t>
            </a:r>
            <a:r>
              <a:rPr lang="ro-RO" sz="55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 absolvenților.</a:t>
            </a:r>
          </a:p>
          <a:p>
            <a:pPr marL="0" indent="0" algn="just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43608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2.6. Onestitatea și corectitudinea intelectuală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Aplicarea acestui principiu este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esențială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pentru realizarea deplină a actului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formare profesională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dezvoltării personalității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Lipsa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onestitate academică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corectitudine intelectuală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poate duce la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evaluarea incorectă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 performanțelor, la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încălcarea dreptului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de proprietate intelectuală.</a:t>
            </a: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2.7. Transparența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Spațiul academic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este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un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spațiu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public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și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presupune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accesul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la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informație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ceea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ce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privește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admiterea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derularea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procesului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formativ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evaluarea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studenților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și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promovarea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utilizarea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mijloacelor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materiale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dedicate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procesului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de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învățământ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err="1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și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a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surselor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de </a:t>
            </a:r>
            <a:r>
              <a:rPr lang="en-US" sz="2000" dirty="0" err="1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informare</a:t>
            </a:r>
            <a:r>
              <a:rPr lang="en-US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online etc.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</a:t>
            </a: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87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2.8. Responsabilitatea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58400" cy="15279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Universitatea încurajează aplicarea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principiului responsabilității personale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profesionale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solicitându-le membrilor săi să evite să facă rău unul altuia.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Responsabilitatea personală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profesională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are în vedere un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comportament corect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față de ceilalți asigurând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exercitarea drepturilor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fiecăruia.</a:t>
            </a: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1BAA6DD-A7B8-451F-A2BA-1000F1F3B285}"/>
              </a:ext>
            </a:extLst>
          </p:cNvPr>
          <p:cNvSpPr txBox="1"/>
          <p:nvPr/>
        </p:nvSpPr>
        <p:spPr>
          <a:xfrm>
            <a:off x="1066799" y="3720022"/>
            <a:ext cx="10296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spc="-15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2.9. Respectul și toleranța</a:t>
            </a:r>
            <a:endParaRPr lang="ro-RO" sz="36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FBB9DD5-35E9-4C31-91CD-BFCC9EE2A35D}"/>
              </a:ext>
            </a:extLst>
          </p:cNvPr>
          <p:cNvSpPr txBox="1">
            <a:spLocks/>
          </p:cNvSpPr>
          <p:nvPr/>
        </p:nvSpPr>
        <p:spPr>
          <a:xfrm>
            <a:off x="1066799" y="4620368"/>
            <a:ext cx="10058400" cy="1515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69215" indent="0" algn="just">
              <a:spcBef>
                <a:spcPts val="0"/>
              </a:spcBef>
              <a:buNone/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Mediul academic presupune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respect reciproc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toleranță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cooperare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În acest sens, trebuie dezaprobată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hărțuirea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din motive de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rasism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xenofobie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misoginism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sexism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șovinism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homofobie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convingeri religioase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sau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politice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</a:t>
            </a:r>
          </a:p>
          <a:p>
            <a:pPr marL="0" marR="69215" indent="0" algn="just">
              <a:spcAft>
                <a:spcPts val="0"/>
              </a:spcAft>
              <a:buNone/>
            </a:pPr>
            <a:endParaRPr lang="ro-RO" dirty="0">
              <a:highlight>
                <a:srgbClr val="FCF7F1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731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52ADC-D949-4117-A67D-40B02600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spc="-15" dirty="0">
                <a:solidFill>
                  <a:schemeClr val="tx1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2.10. Bunăvoința și grija</a:t>
            </a:r>
            <a:endParaRPr lang="ro-RO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AAE5D9-DF98-46BA-B464-D21DE093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10058400" cy="4112287"/>
          </a:xfrm>
        </p:spPr>
        <p:txBody>
          <a:bodyPr>
            <a:normAutofit/>
          </a:bodyPr>
          <a:lstStyle/>
          <a:p>
            <a:pPr marL="0" marR="69215" indent="0" algn="just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8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Universitatea își manifestă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bunăvoința și grija 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față de toți membrii comunității academice, cultivând</a:t>
            </a:r>
            <a:r>
              <a:rPr lang="ro-RO" sz="2000" dirty="0">
                <a:latin typeface="Impact" panose="020B0806030902050204" pitchFamily="34" charset="0"/>
                <a:ea typeface="Arial" panose="020B0604020202020204" pitchFamily="34" charset="0"/>
              </a:rPr>
              <a:t>:</a:t>
            </a:r>
            <a:endParaRPr lang="ro-RO" sz="2000" dirty="0">
              <a:effectLst/>
              <a:latin typeface="Impact" panose="020B0806030902050204" pitchFamily="34" charset="0"/>
              <a:ea typeface="Arial" panose="020B0604020202020204" pitchFamily="34" charset="0"/>
            </a:endParaRP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altruismul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amabilitatea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politețea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înțelegerea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solidaritatea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solicitudinea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, </a:t>
            </a:r>
          </a:p>
          <a:p>
            <a:pPr marL="0" marR="69215"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097280" algn="l"/>
                <a:tab pos="1879600" algn="l"/>
                <a:tab pos="2846705" algn="l"/>
                <a:tab pos="3871595" algn="l"/>
                <a:tab pos="4912995" algn="l"/>
                <a:tab pos="6082665" algn="l"/>
              </a:tabLst>
            </a:pPr>
            <a:r>
              <a:rPr lang="ro-RO" sz="2000" b="1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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promptitudinea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 și </a:t>
            </a:r>
            <a:r>
              <a:rPr lang="ro-RO" sz="2000" dirty="0">
                <a:solidFill>
                  <a:srgbClr val="FF0000"/>
                </a:solidFill>
                <a:effectLst/>
                <a:latin typeface="Impact" panose="020B0806030902050204" pitchFamily="34" charset="0"/>
                <a:ea typeface="Arial" panose="020B0604020202020204" pitchFamily="34" charset="0"/>
              </a:rPr>
              <a:t>optimismul</a:t>
            </a:r>
            <a:r>
              <a:rPr lang="ro-RO" sz="2000" dirty="0">
                <a:effectLst/>
                <a:latin typeface="Impact" panose="020B0806030902050204" pitchFamily="34" charset="0"/>
                <a:ea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ro-R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3F1068-64E5-410C-B9C0-95FE49B21678}"/>
              </a:ext>
            </a:extLst>
          </p:cNvPr>
          <p:cNvSpPr txBox="1">
            <a:spLocks/>
          </p:cNvSpPr>
          <p:nvPr/>
        </p:nvSpPr>
        <p:spPr>
          <a:xfrm>
            <a:off x="1066799" y="3631096"/>
            <a:ext cx="10058400" cy="1527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xmlns="" val="66766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www.w3.org/2000/xmlns/"/>
    <ds:schemaRef ds:uri="71af3243-3dd4-4a8d-8c0d-dd76da1f02a5"/>
    <ds:schemaRef ds:uri="http://www.w3.org/2001/XMLSchema-instan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1af3243-3dd4-4a8d-8c0d-dd76da1f02a5"/>
    <ds:schemaRef ds:uri="16c05727-aa75-4e4a-9b5f-8a80a116589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{2CD6CE88-EAD2-4B92-A0D6-B53B3E3FA746}tf78438558_win32</Template>
  <TotalTime>267</TotalTime>
  <Words>2043</Words>
  <Application>Microsoft Office PowerPoint</Application>
  <PresentationFormat>Custom</PresentationFormat>
  <Paragraphs>103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SavonVTI</vt:lpstr>
      <vt:lpstr>GHID DE NORME ETICE  pentru studenți</vt:lpstr>
      <vt:lpstr>1. INTRODUCERE</vt:lpstr>
      <vt:lpstr>2. PRINCIPII ŞI VALORI</vt:lpstr>
      <vt:lpstr>2.1. Libertatea academică</vt:lpstr>
      <vt:lpstr>2.3. Meritul</vt:lpstr>
      <vt:lpstr>2.5. Dreptatea și echitatea</vt:lpstr>
      <vt:lpstr>2.6. Onestitatea și corectitudinea intelectuală</vt:lpstr>
      <vt:lpstr>2.8. Responsabilitatea</vt:lpstr>
      <vt:lpstr>2.10. Bunăvoința și grija</vt:lpstr>
      <vt:lpstr>3. APLICAREA PRINCIPIILOR ETICE</vt:lpstr>
      <vt:lpstr>3.1. Dreptul la confidențialitate al studenților</vt:lpstr>
      <vt:lpstr>3.3. Meritul în evaluarea studenților</vt:lpstr>
      <vt:lpstr>3.5. Contracararea corupției </vt:lpstr>
      <vt:lpstr>3.6. Posibile forme de corupție </vt:lpstr>
      <vt:lpstr>3.7. Principiul adevărului este esențial</vt:lpstr>
      <vt:lpstr>3.7. Principiul adevărului este esențial</vt:lpstr>
      <vt:lpstr>3.8. Responsabilitatea</vt:lpstr>
      <vt:lpstr>3.9. Principiul respectului </vt:lpstr>
      <vt:lpstr>3.10. Combaterea discriminării </vt:lpstr>
      <vt:lpstr>3.11. Combaterea hărțuirii </vt:lpstr>
      <vt:lpstr>4. SANCȚIUNI</vt:lpstr>
      <vt:lpstr>5. SESIZĂRI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GHID DE NORME ETICE  pentru studenți</dc:title>
  <dc:creator>Laurentiu Bala</dc:creator>
  <cp:lastModifiedBy>User</cp:lastModifiedBy>
  <cp:revision>21</cp:revision>
  <dcterms:created xsi:type="dcterms:W3CDTF">2022-03-17T06:35:35Z</dcterms:created>
  <dcterms:modified xsi:type="dcterms:W3CDTF">2024-08-20T10:07:09Z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