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725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4663" autoAdjust="0"/>
  </p:normalViewPr>
  <p:slideViewPr>
    <p:cSldViewPr snapToGrid="0" snapToObjects="1">
      <p:cViewPr varScale="1">
        <p:scale>
          <a:sx n="82" d="100"/>
          <a:sy n="82" d="100"/>
        </p:scale>
        <p:origin x="1166" y="48"/>
      </p:cViewPr>
      <p:guideLst>
        <p:guide orient="horz" pos="3725"/>
        <p:guide pos="3840"/>
      </p:guideLst>
    </p:cSldViewPr>
  </p:slideViewPr>
  <p:outlineViewPr>
    <p:cViewPr>
      <p:scale>
        <a:sx n="33" d="100"/>
        <a:sy n="33" d="100"/>
      </p:scale>
      <p:origin x="0" y="-17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00"/>
    </p:cViewPr>
  </p:sorterViewPr>
  <p:notesViewPr>
    <p:cSldViewPr snapToGrid="0" snapToObjects="1">
      <p:cViewPr varScale="1">
        <p:scale>
          <a:sx n="44" d="100"/>
          <a:sy n="44" d="100"/>
        </p:scale>
        <p:origin x="2844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3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1073C5-4D6A-4181-A31E-5095D0D560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9B8EFF-748B-426D-B606-E12D70AA51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E53A8-F550-4D76-A90E-09EA558FB8F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3D5E2E-B3C4-4CAF-9669-283CBD1B8687}"/>
              </a:ext>
            </a:extLst>
          </p:cNvPr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z="1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067D2D-A988-4362-BE1F-B6AE93B69B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A0FD5-78C0-46B7-97B4-C8817C9488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06926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2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93908-F1CF-4E40-82D5-6528F6CB03F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o-RO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ro-RO"/>
              <a:t> 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8C261-4335-8648-8F3C-8DDCD72B8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1150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ante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ro-RO"/>
              <a:t> </a:t>
            </a:r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D8C261-4335-8648-8F3C-8DDCD72B8F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8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BCC76D-F62B-3E41-986B-ECA217089FA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95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" userDrawn="1">
          <p15:clr>
            <a:srgbClr val="FBAE40"/>
          </p15:clr>
        </p15:guide>
        <p15:guide id="2" pos="7287" userDrawn="1">
          <p15:clr>
            <a:srgbClr val="FBAE40"/>
          </p15:clr>
        </p15:guide>
        <p15:guide id="3" pos="267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4985" userDrawn="1">
          <p15:clr>
            <a:srgbClr val="FBAE40"/>
          </p15:clr>
        </p15:guide>
        <p15:guide id="6" pos="50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BCC76D-F62B-3E41-986B-ECA217089FA6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A0B4BE1-1F7B-3F47-93F9-EDE26086DE14}"/>
              </a:ext>
            </a:extLst>
          </p:cNvPr>
          <p:cNvGrpSpPr/>
          <p:nvPr userDrawn="1"/>
        </p:nvGrpSpPr>
        <p:grpSpPr>
          <a:xfrm>
            <a:off x="-5443" y="0"/>
            <a:ext cx="12202886" cy="6862833"/>
            <a:chOff x="-1" y="-1421"/>
            <a:chExt cx="12194289" cy="6857999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647122CD-589B-B04D-B999-98EDA045F2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7258" b="3870"/>
            <a:stretch/>
          </p:blipFill>
          <p:spPr>
            <a:xfrm>
              <a:off x="359327" y="861959"/>
              <a:ext cx="11834961" cy="5870288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A74033C-9FA3-2141-98F5-21983E0B1E4D}"/>
                </a:ext>
              </a:extLst>
            </p:cNvPr>
            <p:cNvSpPr/>
            <p:nvPr/>
          </p:nvSpPr>
          <p:spPr>
            <a:xfrm>
              <a:off x="-1" y="-1421"/>
              <a:ext cx="587376" cy="6857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BE684C-1532-2149-94B2-C6AAFD7AB875}"/>
                </a:ext>
              </a:extLst>
            </p:cNvPr>
            <p:cNvSpPr/>
            <p:nvPr/>
          </p:nvSpPr>
          <p:spPr>
            <a:xfrm>
              <a:off x="558404" y="6419145"/>
              <a:ext cx="11630445" cy="4374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Graphic 6">
            <a:extLst>
              <a:ext uri="{FF2B5EF4-FFF2-40B4-BE49-F238E27FC236}">
                <a16:creationId xmlns:a16="http://schemas.microsoft.com/office/drawing/2014/main" id="{EF11F163-34AA-E64F-87FB-2128F0055A2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3275" y="6107761"/>
            <a:ext cx="1331001" cy="38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671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" userDrawn="1">
          <p15:clr>
            <a:srgbClr val="FBAE40"/>
          </p15:clr>
        </p15:guide>
        <p15:guide id="2" pos="7287" userDrawn="1">
          <p15:clr>
            <a:srgbClr val="FBAE40"/>
          </p15:clr>
        </p15:guide>
        <p15:guide id="3" pos="267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4985" userDrawn="1">
          <p15:clr>
            <a:srgbClr val="FBAE40"/>
          </p15:clr>
        </p15:guide>
        <p15:guide id="6" pos="50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724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" userDrawn="1">
          <p15:clr>
            <a:srgbClr val="FBAE40"/>
          </p15:clr>
        </p15:guide>
        <p15:guide id="2" pos="7287" userDrawn="1">
          <p15:clr>
            <a:srgbClr val="FBAE40"/>
          </p15:clr>
        </p15:guide>
        <p15:guide id="3" pos="2670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4985" userDrawn="1">
          <p15:clr>
            <a:srgbClr val="FBAE40"/>
          </p15:clr>
        </p15:guide>
        <p15:guide id="6" pos="50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ags" Target="../tags/tag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12C2ED-8545-3E4F-87F5-CF6A2D1E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9F529-73DB-9B4B-BBAB-60EEA9C4C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5B530-2B21-8848-94D0-A8D791823C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A9911DB3-DF2C-BC43-BA0E-DE98EE12D603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45AC2-63A8-8647-8D22-9A98DC39F86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0" y="6356350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o-RO" sz="100" b="0" i="0" u="none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ro-RO"/>
              <a:t>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736BC-51C2-8748-BD05-3088394C4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AF6A0375-AA7C-0B4D-B56C-467556571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7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673" userDrawn="1">
          <p15:clr>
            <a:srgbClr val="F26B43"/>
          </p15:clr>
        </p15:guide>
        <p15:guide id="2" userDrawn="1">
          <p15:clr>
            <a:srgbClr val="F26B43"/>
          </p15:clr>
        </p15:guide>
        <p15:guide id="3" orient="horz" pos="2160" userDrawn="1">
          <p15:clr>
            <a:srgbClr val="F26B43"/>
          </p15:clr>
        </p15:guide>
        <p15:guide id="4" orient="horz" userDrawn="1">
          <p15:clr>
            <a:srgbClr val="F26B43"/>
          </p15:clr>
        </p15:guide>
        <p15:guide id="5" orient="horz" pos="4320" userDrawn="1">
          <p15:clr>
            <a:srgbClr val="F26B43"/>
          </p15:clr>
        </p15:guide>
        <p15:guide id="6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mailto:ramonaflorina.anghel@forvia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JPseudoFooter">
            <a:extLst>
              <a:ext uri="{FF2B5EF4-FFF2-40B4-BE49-F238E27FC236}">
                <a16:creationId xmlns:a16="http://schemas.microsoft.com/office/drawing/2014/main" id="{4D775740-2D9D-477C-A63A-1B41FCB7E729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27000" y="6737578"/>
            <a:ext cx="11938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o-RO" sz="10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</a:p>
        </p:txBody>
      </p:sp>
      <p:pic>
        <p:nvPicPr>
          <p:cNvPr id="3" name="Imagine 2">
            <a:extLst>
              <a:ext uri="{FF2B5EF4-FFF2-40B4-BE49-F238E27FC236}">
                <a16:creationId xmlns:a16="http://schemas.microsoft.com/office/drawing/2014/main" id="{8AE883F9-3A89-410B-BD35-30A3D45021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9461" y="12700"/>
            <a:ext cx="9092540" cy="3545974"/>
          </a:xfrm>
          <a:prstGeom prst="rect">
            <a:avLst/>
          </a:prstGeom>
        </p:spPr>
      </p:pic>
      <p:grpSp>
        <p:nvGrpSpPr>
          <p:cNvPr id="4" name="Group 14">
            <a:extLst>
              <a:ext uri="{FF2B5EF4-FFF2-40B4-BE49-F238E27FC236}">
                <a16:creationId xmlns:a16="http://schemas.microsoft.com/office/drawing/2014/main" id="{42857477-732C-4D8F-BDE5-148F020D5AA2}"/>
              </a:ext>
            </a:extLst>
          </p:cNvPr>
          <p:cNvGrpSpPr/>
          <p:nvPr/>
        </p:nvGrpSpPr>
        <p:grpSpPr>
          <a:xfrm>
            <a:off x="2718779" y="14398"/>
            <a:ext cx="9473221" cy="6194587"/>
            <a:chOff x="-1" y="-2843"/>
            <a:chExt cx="12194526" cy="6859421"/>
          </a:xfrm>
        </p:grpSpPr>
        <p:pic>
          <p:nvPicPr>
            <p:cNvPr id="5" name="Graphic 15">
              <a:extLst>
                <a:ext uri="{FF2B5EF4-FFF2-40B4-BE49-F238E27FC236}">
                  <a16:creationId xmlns:a16="http://schemas.microsoft.com/office/drawing/2014/main" id="{BA466B18-E106-4151-88C4-B5CE8F5AA3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t="28491"/>
            <a:stretch/>
          </p:blipFill>
          <p:spPr>
            <a:xfrm>
              <a:off x="328999" y="-2843"/>
              <a:ext cx="11865524" cy="4735535"/>
            </a:xfrm>
            <a:prstGeom prst="rect">
              <a:avLst/>
            </a:prstGeom>
          </p:spPr>
        </p:pic>
        <p:sp>
          <p:nvSpPr>
            <p:cNvPr id="6" name="Rectangle 16">
              <a:extLst>
                <a:ext uri="{FF2B5EF4-FFF2-40B4-BE49-F238E27FC236}">
                  <a16:creationId xmlns:a16="http://schemas.microsoft.com/office/drawing/2014/main" id="{5A4CD4CB-46F4-4DDD-9C1F-DF2C44CBC9B0}"/>
                </a:ext>
              </a:extLst>
            </p:cNvPr>
            <p:cNvSpPr/>
            <p:nvPr/>
          </p:nvSpPr>
          <p:spPr>
            <a:xfrm>
              <a:off x="-1" y="-2843"/>
              <a:ext cx="587376" cy="6859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17">
              <a:extLst>
                <a:ext uri="{FF2B5EF4-FFF2-40B4-BE49-F238E27FC236}">
                  <a16:creationId xmlns:a16="http://schemas.microsoft.com/office/drawing/2014/main" id="{5FA6569C-A0FD-4050-837E-5D8AE704C341}"/>
                </a:ext>
              </a:extLst>
            </p:cNvPr>
            <p:cNvSpPr/>
            <p:nvPr/>
          </p:nvSpPr>
          <p:spPr>
            <a:xfrm>
              <a:off x="31537" y="4676253"/>
              <a:ext cx="12162988" cy="2180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Rectangle 17">
            <a:extLst>
              <a:ext uri="{FF2B5EF4-FFF2-40B4-BE49-F238E27FC236}">
                <a16:creationId xmlns:a16="http://schemas.microsoft.com/office/drawing/2014/main" id="{CECAACD0-4D87-4286-B054-B2391C197C83}"/>
              </a:ext>
            </a:extLst>
          </p:cNvPr>
          <p:cNvSpPr/>
          <p:nvPr/>
        </p:nvSpPr>
        <p:spPr>
          <a:xfrm rot="16200000">
            <a:off x="-1272601" y="1841010"/>
            <a:ext cx="5832390" cy="2150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asetăText 8">
            <a:extLst>
              <a:ext uri="{FF2B5EF4-FFF2-40B4-BE49-F238E27FC236}">
                <a16:creationId xmlns:a16="http://schemas.microsoft.com/office/drawing/2014/main" id="{2E9E5ACE-5D2E-458C-92DB-709289BC63CC}"/>
              </a:ext>
            </a:extLst>
          </p:cNvPr>
          <p:cNvSpPr txBox="1"/>
          <p:nvPr/>
        </p:nvSpPr>
        <p:spPr>
          <a:xfrm>
            <a:off x="0" y="1353445"/>
            <a:ext cx="31750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i="1" dirty="0">
                <a:solidFill>
                  <a:schemeClr val="tx2"/>
                </a:solidFill>
                <a:latin typeface="+mj-lt"/>
              </a:rPr>
              <a:t>Oportunități </a:t>
            </a:r>
            <a:r>
              <a:rPr lang="ro-RO" sz="2800" b="1" i="1" dirty="0" err="1">
                <a:solidFill>
                  <a:schemeClr val="tx2"/>
                </a:solidFill>
                <a:latin typeface="+mj-lt"/>
              </a:rPr>
              <a:t>Faurecia</a:t>
            </a:r>
            <a:r>
              <a:rPr lang="ro-RO" sz="28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ro-RO" sz="2800" b="1" i="1" dirty="0" err="1">
                <a:solidFill>
                  <a:schemeClr val="tx2"/>
                </a:solidFill>
                <a:latin typeface="+mj-lt"/>
              </a:rPr>
              <a:t>Valcea</a:t>
            </a:r>
            <a:endParaRPr lang="ro-RO" sz="2800" b="1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CasetăText 9">
            <a:extLst>
              <a:ext uri="{FF2B5EF4-FFF2-40B4-BE49-F238E27FC236}">
                <a16:creationId xmlns:a16="http://schemas.microsoft.com/office/drawing/2014/main" id="{6C33A719-4C6F-40E9-A307-671772A5A103}"/>
              </a:ext>
            </a:extLst>
          </p:cNvPr>
          <p:cNvSpPr txBox="1"/>
          <p:nvPr/>
        </p:nvSpPr>
        <p:spPr>
          <a:xfrm>
            <a:off x="347704" y="3609926"/>
            <a:ext cx="114965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o-RO" sz="1700" b="1" dirty="0"/>
              <a:t>In aceasta perioada dorim sa </a:t>
            </a:r>
            <a:r>
              <a:rPr lang="ro-RO" sz="1700" b="1" dirty="0" err="1"/>
              <a:t>alaturam</a:t>
            </a:r>
            <a:r>
              <a:rPr lang="ro-RO" sz="1700" b="1" dirty="0"/>
              <a:t> echipei </a:t>
            </a:r>
            <a:r>
              <a:rPr lang="ro-RO" sz="1700" b="1" dirty="0" err="1"/>
              <a:t>Faurecia</a:t>
            </a:r>
            <a:r>
              <a:rPr lang="ro-RO" sz="1700" b="1" dirty="0"/>
              <a:t> </a:t>
            </a:r>
            <a:r>
              <a:rPr lang="ro-RO" sz="1700" b="1" dirty="0" err="1"/>
              <a:t>Valcea</a:t>
            </a:r>
            <a:r>
              <a:rPr lang="ro-RO" sz="1700" b="1" dirty="0"/>
              <a:t> </a:t>
            </a:r>
            <a:r>
              <a:rPr lang="ro-RO" sz="1700" b="1" dirty="0" err="1">
                <a:solidFill>
                  <a:schemeClr val="tx2"/>
                </a:solidFill>
              </a:rPr>
              <a:t>proaspeti</a:t>
            </a:r>
            <a:r>
              <a:rPr lang="ro-RO" sz="1700" b="1" dirty="0">
                <a:solidFill>
                  <a:schemeClr val="tx2"/>
                </a:solidFill>
              </a:rPr>
              <a:t> </a:t>
            </a:r>
            <a:r>
              <a:rPr lang="ro-RO" sz="1700" b="1" dirty="0" err="1">
                <a:solidFill>
                  <a:schemeClr val="tx2"/>
                </a:solidFill>
              </a:rPr>
              <a:t>absolventi</a:t>
            </a:r>
            <a:r>
              <a:rPr lang="ro-RO" sz="1700" b="1" dirty="0"/>
              <a:t> , dornici sa se dezvolte pe plan profesional </a:t>
            </a:r>
            <a:r>
              <a:rPr lang="ro-RO" sz="1700" b="1" dirty="0" err="1"/>
              <a:t>alaturi</a:t>
            </a:r>
            <a:r>
              <a:rPr lang="ro-RO" sz="1700" b="1" dirty="0"/>
              <a:t> de o echipa profesionista. </a:t>
            </a:r>
          </a:p>
          <a:p>
            <a:pPr algn="just"/>
            <a:endParaRPr lang="en-US" sz="1700" b="1" dirty="0"/>
          </a:p>
          <a:p>
            <a:pPr algn="just"/>
            <a:r>
              <a:rPr lang="en-US" sz="1700" b="1" dirty="0">
                <a:solidFill>
                  <a:schemeClr val="tx2"/>
                </a:solidFill>
              </a:rPr>
              <a:t>Cerin</a:t>
            </a:r>
            <a:r>
              <a:rPr lang="ro-RO" sz="1700" b="1" dirty="0" err="1">
                <a:solidFill>
                  <a:schemeClr val="tx2"/>
                </a:solidFill>
              </a:rPr>
              <a:t>țe</a:t>
            </a:r>
            <a:r>
              <a:rPr lang="en-US" sz="1700" b="1" dirty="0">
                <a:solidFill>
                  <a:schemeClr val="tx2"/>
                </a:solidFill>
              </a:rPr>
              <a:t>:</a:t>
            </a:r>
            <a:endParaRPr lang="ro-RO" sz="1700" b="1" dirty="0">
              <a:solidFill>
                <a:schemeClr val="tx2"/>
              </a:solidFill>
            </a:endParaRPr>
          </a:p>
          <a:p>
            <a:pPr algn="just"/>
            <a:r>
              <a:rPr lang="ro-RO" sz="1700" b="1" dirty="0"/>
              <a:t>   - Studii finalizate in domeniul tehnic, management , financiar, limbi </a:t>
            </a:r>
            <a:r>
              <a:rPr lang="ro-RO" sz="1700" b="1" dirty="0" err="1"/>
              <a:t>straine</a:t>
            </a:r>
            <a:r>
              <a:rPr lang="ro-RO" sz="1700" b="1" dirty="0"/>
              <a:t> </a:t>
            </a:r>
            <a:endParaRPr lang="en-US" sz="1700" b="1" dirty="0"/>
          </a:p>
          <a:p>
            <a:pPr algn="just"/>
            <a:r>
              <a:rPr lang="en-US" sz="1700" b="1" dirty="0"/>
              <a:t>   - </a:t>
            </a:r>
            <a:r>
              <a:rPr lang="ro-RO" sz="1700" b="1" dirty="0"/>
              <a:t>C</a:t>
            </a:r>
            <a:r>
              <a:rPr lang="en-US" sz="1700" b="1" dirty="0"/>
              <a:t>uno</a:t>
            </a:r>
            <a:r>
              <a:rPr lang="ro-RO" sz="1700" b="1" dirty="0" err="1"/>
              <a:t>știnte</a:t>
            </a:r>
            <a:r>
              <a:rPr lang="ro-RO" sz="1700" b="1" dirty="0"/>
              <a:t> operare PC</a:t>
            </a:r>
          </a:p>
          <a:p>
            <a:pPr algn="just"/>
            <a:r>
              <a:rPr lang="ro-RO" sz="1700" b="1" dirty="0"/>
              <a:t>   - Engleză nivel conversațional/ avansat</a:t>
            </a:r>
          </a:p>
          <a:p>
            <a:pPr algn="just"/>
            <a:r>
              <a:rPr lang="ro-RO" sz="1700" b="1" dirty="0"/>
              <a:t>   - Implicare, inițiativă, perseverență și energie.</a:t>
            </a:r>
          </a:p>
          <a:p>
            <a:pPr algn="just"/>
            <a:r>
              <a:rPr lang="ro-RO" sz="1700" b="1" dirty="0"/>
              <a:t>   </a:t>
            </a:r>
          </a:p>
          <a:p>
            <a:endParaRPr lang="ro-RO" sz="1700" dirty="0"/>
          </a:p>
          <a:p>
            <a:pPr algn="r"/>
            <a:r>
              <a:rPr lang="ro-RO" sz="1700" b="1" dirty="0"/>
              <a:t>Aștept cu interes CV-urile pe adresa de mail</a:t>
            </a:r>
            <a:r>
              <a:rPr lang="en-US" sz="1700" b="1" dirty="0"/>
              <a:t>:</a:t>
            </a:r>
          </a:p>
          <a:p>
            <a:pPr algn="r"/>
            <a:r>
              <a:rPr lang="en-US" sz="1700" b="1" dirty="0">
                <a:solidFill>
                  <a:schemeClr val="tx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ramonaflorina.anghel@forvia.com</a:t>
            </a:r>
            <a:endParaRPr lang="en-US" sz="1700" b="1" dirty="0">
              <a:solidFill>
                <a:schemeClr val="tx2"/>
              </a:solidFill>
            </a:endParaRPr>
          </a:p>
          <a:p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774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 "/>
</p:tagLst>
</file>

<file path=ppt/theme/theme1.xml><?xml version="1.0" encoding="utf-8"?>
<a:theme xmlns:a="http://schemas.openxmlformats.org/drawingml/2006/main" name="Office Theme">
  <a:themeElements>
    <a:clrScheme name="Forvia">
      <a:dk1>
        <a:srgbClr val="323232"/>
      </a:dk1>
      <a:lt1>
        <a:srgbClr val="FFFFFF"/>
      </a:lt1>
      <a:dk2>
        <a:srgbClr val="0023D2"/>
      </a:dk2>
      <a:lt2>
        <a:srgbClr val="E7E6E6"/>
      </a:lt2>
      <a:accent1>
        <a:srgbClr val="01A8EA"/>
      </a:accent1>
      <a:accent2>
        <a:srgbClr val="EF6373"/>
      </a:accent2>
      <a:accent3>
        <a:srgbClr val="F58B34"/>
      </a:accent3>
      <a:accent4>
        <a:srgbClr val="FCD24A"/>
      </a:accent4>
      <a:accent5>
        <a:srgbClr val="00B38F"/>
      </a:accent5>
      <a:accent6>
        <a:srgbClr val="00A8BD"/>
      </a:accent6>
      <a:hlink>
        <a:srgbClr val="FEFFFF"/>
      </a:hlink>
      <a:folHlink>
        <a:srgbClr val="FE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2152ec2e-c0c1-4834-9aa1-dc782ab0e2aa" origin="userSelected">
  <element uid="67e66f8d-4e76-4fdc-a7a1-b421fe54f86a" value=""/>
</sisl>
</file>

<file path=customXml/itemProps1.xml><?xml version="1.0" encoding="utf-8"?>
<ds:datastoreItem xmlns:ds="http://schemas.openxmlformats.org/officeDocument/2006/customXml" ds:itemID="{4E647D41-C185-4574-81B4-77729BF6057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89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Diversity &amp; Inclusion Recognition Program</dc:title>
  <dc:creator>Jonathan Tranter</dc:creator>
  <cp:lastModifiedBy>User</cp:lastModifiedBy>
  <cp:revision>73</cp:revision>
  <dcterms:created xsi:type="dcterms:W3CDTF">2022-03-07T10:17:39Z</dcterms:created>
  <dcterms:modified xsi:type="dcterms:W3CDTF">2022-06-28T11:18:13Z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a8dc1ced-230a-44c5-bc8f-3fd3867198b6</vt:lpwstr>
  </property>
  <property fmtid="{D5CDD505-2E9C-101B-9397-08002B2CF9AE}" pid="3" name="bjSaver">
    <vt:lpwstr>5wPXnSQ/yp1XJzm3P9LqYeCK+Mo5ZgC3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policy="2152ec2e-c0c1-4834-9aa1-dc782ab0e2aa" origin="userSelected" xmlns="http://www.boldonj</vt:lpwstr>
  </property>
  <property fmtid="{D5CDD505-2E9C-101B-9397-08002B2CF9AE}" pid="5" name="bjDocumentLabelXML-0">
    <vt:lpwstr>ames.com/2008/01/sie/internal/label"&gt;&lt;element uid="67e66f8d-4e76-4fdc-a7a1-b421fe54f86a" value="" /&gt;&lt;/sisl&gt;</vt:lpwstr>
  </property>
  <property fmtid="{D5CDD505-2E9C-101B-9397-08002B2CF9AE}" pid="6" name="bjDocumentSecurityLabel">
    <vt:lpwstr>N O N - S E N S I T I V E      </vt:lpwstr>
  </property>
  <property fmtid="{D5CDD505-2E9C-101B-9397-08002B2CF9AE}" pid="7" name="bjSlideMasterFooterText">
    <vt:lpwstr> </vt:lpwstr>
  </property>
</Properties>
</file>