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7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8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52" r:id="rId1"/>
    <p:sldMasterId id="2147483653" r:id="rId2"/>
    <p:sldMasterId id="2147483735" r:id="rId3"/>
    <p:sldMasterId id="2147483769" r:id="rId4"/>
    <p:sldMasterId id="2147483782" r:id="rId5"/>
    <p:sldMasterId id="2147483840" r:id="rId6"/>
    <p:sldMasterId id="2147483968" r:id="rId7"/>
    <p:sldMasterId id="2147483975" r:id="rId8"/>
    <p:sldMasterId id="2147483987" r:id="rId9"/>
  </p:sldMasterIdLst>
  <p:notesMasterIdLst>
    <p:notesMasterId r:id="rId11"/>
  </p:notesMasterIdLst>
  <p:handoutMasterIdLst>
    <p:handoutMasterId r:id="rId12"/>
  </p:handoutMasterIdLst>
  <p:sldIdLst>
    <p:sldId id="1442" r:id="rId10"/>
  </p:sldIdLst>
  <p:sldSz cx="9906000" cy="6858000" type="A4"/>
  <p:notesSz cx="6735763" cy="98663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3pPr>
    <a:lvl4pPr marL="13684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4pPr>
    <a:lvl5pPr marL="1825625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56885"/>
    <a:srgbClr val="DDDDDD"/>
    <a:srgbClr val="00A800"/>
    <a:srgbClr val="00CC66"/>
    <a:srgbClr val="00CC99"/>
    <a:srgbClr val="99FF99"/>
    <a:srgbClr val="FFCCCC"/>
    <a:srgbClr val="FF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1" autoAdjust="0"/>
    <p:restoredTop sz="94550" autoAdjust="0"/>
  </p:normalViewPr>
  <p:slideViewPr>
    <p:cSldViewPr>
      <p:cViewPr varScale="1">
        <p:scale>
          <a:sx n="105" d="100"/>
          <a:sy n="105" d="100"/>
        </p:scale>
        <p:origin x="-174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t" anchorCtr="0" compatLnSpc="1">
            <a:prstTxWarp prst="textNoShape">
              <a:avLst/>
            </a:prstTxWarp>
          </a:bodyPr>
          <a:lstStyle>
            <a:lvl1pPr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it-IT"/>
              <a:t>pippo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162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t" anchorCtr="0" compatLnSpc="1">
            <a:prstTxWarp prst="textNoShape">
              <a:avLst/>
            </a:prstTxWarp>
          </a:bodyPr>
          <a:lstStyle>
            <a:lvl1pPr algn="r"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5300"/>
            <a:ext cx="29162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b" anchorCtr="0" compatLnSpc="1">
            <a:prstTxWarp prst="textNoShape">
              <a:avLst/>
            </a:prstTxWarp>
          </a:bodyPr>
          <a:lstStyle>
            <a:lvl1pPr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85300"/>
            <a:ext cx="29162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24" tIns="45461" rIns="90924" bIns="45461" numCol="1" anchor="b" anchorCtr="0" compatLnSpc="1">
            <a:prstTxWarp prst="textNoShape">
              <a:avLst/>
            </a:prstTxWarp>
          </a:bodyPr>
          <a:lstStyle>
            <a:lvl1pPr algn="r" defTabSz="90958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36813C1-363A-4DF8-AB3D-7384BD99E97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444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4833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40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12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684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5625" indent="1588" algn="l" defTabSz="7588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5965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58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50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43" algn="l" defTabSz="91438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185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60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98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366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070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22"/>
            <a:ext cx="8420100" cy="1500187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727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055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lIns="91438" tIns="45720" rIns="91438" bIns="45720"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661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9128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263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 lIns="91438" tIns="45720" rIns="91438" bIns="4572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3364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710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 lIns="91438" tIns="45720" rIns="91438" bIns="45720"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4637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906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92" y="333375"/>
            <a:ext cx="276999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3221" y="333375"/>
            <a:ext cx="6862762" cy="5792788"/>
          </a:xfrm>
          <a:prstGeom prst="rect">
            <a:avLst/>
          </a:prstGeom>
        </p:spPr>
        <p:txBody>
          <a:bodyPr vert="eaVert" lIns="91438" tIns="45720" rIns="91438" bIns="4572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42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6" indent="0" algn="ctr">
              <a:buNone/>
              <a:defRPr/>
            </a:lvl2pPr>
            <a:lvl3pPr marL="914393" indent="0" algn="ctr">
              <a:buNone/>
              <a:defRPr/>
            </a:lvl3pPr>
            <a:lvl4pPr marL="1371589" indent="0" algn="ctr">
              <a:buNone/>
              <a:defRPr/>
            </a:lvl4pPr>
            <a:lvl5pPr marL="1828785" indent="0" algn="ctr">
              <a:buNone/>
              <a:defRPr/>
            </a:lvl5pPr>
            <a:lvl6pPr marL="2285983" indent="0" algn="ctr">
              <a:buNone/>
              <a:defRPr/>
            </a:lvl6pPr>
            <a:lvl7pPr marL="2743179" indent="0" algn="ctr">
              <a:buNone/>
              <a:defRPr/>
            </a:lvl7pPr>
            <a:lvl8pPr marL="3200375" indent="0" algn="ctr">
              <a:buNone/>
              <a:defRPr/>
            </a:lvl8pPr>
            <a:lvl9pPr marL="365757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6887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4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334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6" indent="0">
              <a:buNone/>
              <a:defRPr sz="1800"/>
            </a:lvl2pPr>
            <a:lvl3pPr marL="914393" indent="0">
              <a:buNone/>
              <a:defRPr sz="1600"/>
            </a:lvl3pPr>
            <a:lvl4pPr marL="1371589" indent="0">
              <a:buNone/>
              <a:defRPr sz="1400"/>
            </a:lvl4pPr>
            <a:lvl5pPr marL="1828785" indent="0">
              <a:buNone/>
              <a:defRPr sz="1400"/>
            </a:lvl5pPr>
            <a:lvl6pPr marL="2285983" indent="0">
              <a:buNone/>
              <a:defRPr sz="1400"/>
            </a:lvl6pPr>
            <a:lvl7pPr marL="2743179" indent="0">
              <a:buNone/>
              <a:defRPr sz="1400"/>
            </a:lvl7pPr>
            <a:lvl8pPr marL="3200375" indent="0">
              <a:buNone/>
              <a:defRPr sz="1400"/>
            </a:lvl8pPr>
            <a:lvl9pPr marL="365757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66790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4" y="1463676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9" y="1463676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696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0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3" indent="0">
              <a:buNone/>
              <a:defRPr sz="1800" b="1"/>
            </a:lvl3pPr>
            <a:lvl4pPr marL="1371589" indent="0">
              <a:buNone/>
              <a:defRPr sz="1600" b="1"/>
            </a:lvl4pPr>
            <a:lvl5pPr marL="1828785" indent="0">
              <a:buNone/>
              <a:defRPr sz="1600" b="1"/>
            </a:lvl5pPr>
            <a:lvl6pPr marL="2285983" indent="0">
              <a:buNone/>
              <a:defRPr sz="1600" b="1"/>
            </a:lvl6pPr>
            <a:lvl7pPr marL="2743179" indent="0">
              <a:buNone/>
              <a:defRPr sz="1600" b="1"/>
            </a:lvl7pPr>
            <a:lvl8pPr marL="3200375" indent="0">
              <a:buNone/>
              <a:defRPr sz="1600" b="1"/>
            </a:lvl8pPr>
            <a:lvl9pPr marL="36575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3399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8131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293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71921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7401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3" indent="0">
              <a:buNone/>
              <a:defRPr sz="2400"/>
            </a:lvl3pPr>
            <a:lvl4pPr marL="1371589" indent="0">
              <a:buNone/>
              <a:defRPr sz="2000"/>
            </a:lvl4pPr>
            <a:lvl5pPr marL="1828785" indent="0">
              <a:buNone/>
              <a:defRPr sz="2000"/>
            </a:lvl5pPr>
            <a:lvl6pPr marL="2285983" indent="0">
              <a:buNone/>
              <a:defRPr sz="2000"/>
            </a:lvl6pPr>
            <a:lvl7pPr marL="2743179" indent="0">
              <a:buNone/>
              <a:defRPr sz="2000"/>
            </a:lvl7pPr>
            <a:lvl8pPr marL="3200375" indent="0">
              <a:buNone/>
              <a:defRPr sz="2000"/>
            </a:lvl8pPr>
            <a:lvl9pPr marL="3657572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3" indent="0">
              <a:buNone/>
              <a:defRPr sz="1000"/>
            </a:lvl3pPr>
            <a:lvl4pPr marL="1371589" indent="0">
              <a:buNone/>
              <a:defRPr sz="900"/>
            </a:lvl4pPr>
            <a:lvl5pPr marL="1828785" indent="0">
              <a:buNone/>
              <a:defRPr sz="900"/>
            </a:lvl5pPr>
            <a:lvl6pPr marL="2285983" indent="0">
              <a:buNone/>
              <a:defRPr sz="900"/>
            </a:lvl6pPr>
            <a:lvl7pPr marL="2743179" indent="0">
              <a:buNone/>
              <a:defRPr sz="900"/>
            </a:lvl7pPr>
            <a:lvl8pPr marL="3200375" indent="0">
              <a:buNone/>
              <a:defRPr sz="900"/>
            </a:lvl8pPr>
            <a:lvl9pPr marL="36575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4445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861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8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354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6747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586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3034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97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82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750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6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6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1431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2975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73833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2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33668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5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5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314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706438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292678"/>
            <a:ext cx="8420100" cy="3077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4929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93749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42520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3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199" y="1600206"/>
            <a:ext cx="438150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61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7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7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9816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09878"/>
            <a:ext cx="8915400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840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197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892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62"/>
            <a:ext cx="553720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3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0685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8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84753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250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0923" y="188913"/>
            <a:ext cx="307777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8913"/>
            <a:ext cx="6843714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5059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913"/>
            <a:ext cx="932815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627621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27377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003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3621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96727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3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1328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7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5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5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7797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4701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4719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4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643201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9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045996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9725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34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2623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27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26922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4423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 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8394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5927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6" descr="interno Template PPT schoo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56" y="3175"/>
            <a:ext cx="9906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7" descr="logo pirelli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64" y="6367463"/>
            <a:ext cx="1282965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"/>
          <p:cNvSpPr txBox="1">
            <a:spLocks noChangeArrowheads="1"/>
          </p:cNvSpPr>
          <p:nvPr userDrawn="1"/>
        </p:nvSpPr>
        <p:spPr bwMode="auto">
          <a:xfrm>
            <a:off x="3539331" y="6540507"/>
            <a:ext cx="269835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sz="900" dirty="0" smtClean="0">
                <a:solidFill>
                  <a:srgbClr val="000000"/>
                </a:solidFill>
              </a:rPr>
              <a:t>For internal use only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46038"/>
            <a:ext cx="8915400" cy="733425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95300" y="1082675"/>
            <a:ext cx="8915400" cy="5043488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202410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3323455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3293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3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6005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26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359793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15" y="1463675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38" y="1463675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184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42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8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8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22125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4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81955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906759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1443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819549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849744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64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66676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0" y="1463678"/>
            <a:ext cx="4407360" cy="13295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9652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1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843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2" y="3323456"/>
            <a:ext cx="8420100" cy="276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84666"/>
          </a:xfrm>
        </p:spPr>
        <p:txBody>
          <a:bodyPr/>
          <a:lstStyle>
            <a:lvl1pPr marL="0" indent="0" algn="ctr">
              <a:buNone/>
              <a:defRPr/>
            </a:lvl1pPr>
            <a:lvl2pPr marL="457192" indent="0" algn="ctr">
              <a:buNone/>
              <a:defRPr/>
            </a:lvl2pPr>
            <a:lvl3pPr marL="914386" indent="0" algn="ctr">
              <a:buNone/>
              <a:defRPr/>
            </a:lvl3pPr>
            <a:lvl4pPr marL="1371578" indent="0" algn="ctr">
              <a:buNone/>
              <a:defRPr/>
            </a:lvl4pPr>
            <a:lvl5pPr marL="1828771" indent="0" algn="ctr">
              <a:buNone/>
              <a:defRPr/>
            </a:lvl5pPr>
            <a:lvl6pPr marL="2285965" indent="0" algn="ctr">
              <a:buNone/>
              <a:defRPr/>
            </a:lvl6pPr>
            <a:lvl7pPr marL="2743158" indent="0" algn="ctr">
              <a:buNone/>
              <a:defRPr/>
            </a:lvl7pPr>
            <a:lvl8pPr marL="3200350" indent="0" algn="ctr">
              <a:buNone/>
              <a:defRPr/>
            </a:lvl8pPr>
            <a:lvl9pPr marL="36575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6149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15" y="1463678"/>
            <a:ext cx="9342437" cy="11449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870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1"/>
            <a:ext cx="8420100" cy="123110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4099137"/>
            <a:ext cx="8420100" cy="30777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92" indent="0">
              <a:buNone/>
              <a:defRPr sz="1800"/>
            </a:lvl2pPr>
            <a:lvl3pPr marL="914386" indent="0">
              <a:buNone/>
              <a:defRPr sz="1600"/>
            </a:lvl3pPr>
            <a:lvl4pPr marL="1371578" indent="0">
              <a:buNone/>
              <a:defRPr sz="1400"/>
            </a:lvl4pPr>
            <a:lvl5pPr marL="1828771" indent="0">
              <a:buNone/>
              <a:defRPr sz="1400"/>
            </a:lvl5pPr>
            <a:lvl6pPr marL="2285965" indent="0">
              <a:buNone/>
              <a:defRPr sz="1400"/>
            </a:lvl6pPr>
            <a:lvl7pPr marL="2743158" indent="0">
              <a:buNone/>
              <a:defRPr sz="1400"/>
            </a:lvl7pPr>
            <a:lvl8pPr marL="3200350" indent="0">
              <a:buNone/>
              <a:defRPr sz="1400"/>
            </a:lvl8pPr>
            <a:lvl9pPr marL="36575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677173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3221" y="1463677"/>
            <a:ext cx="4594225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9840" y="1463677"/>
            <a:ext cx="4595812" cy="22036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31997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140653"/>
            <a:ext cx="89154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05543"/>
            <a:ext cx="4376738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3" y="1805543"/>
            <a:ext cx="4378325" cy="3693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2" indent="0">
              <a:buNone/>
              <a:defRPr sz="2000" b="1"/>
            </a:lvl2pPr>
            <a:lvl3pPr marL="914386" indent="0">
              <a:buNone/>
              <a:defRPr sz="1800" b="1"/>
            </a:lvl3pPr>
            <a:lvl4pPr marL="1371578" indent="0">
              <a:buNone/>
              <a:defRPr sz="1600" b="1"/>
            </a:lvl4pPr>
            <a:lvl5pPr marL="1828771" indent="0">
              <a:buNone/>
              <a:defRPr sz="1600" b="1"/>
            </a:lvl5pPr>
            <a:lvl6pPr marL="2285965" indent="0">
              <a:buNone/>
              <a:defRPr sz="1600" b="1"/>
            </a:lvl6pPr>
            <a:lvl7pPr marL="2743158" indent="0">
              <a:buNone/>
              <a:defRPr sz="1600" b="1"/>
            </a:lvl7pPr>
            <a:lvl8pPr marL="3200350" indent="0">
              <a:buNone/>
              <a:defRPr sz="1600" b="1"/>
            </a:lvl8pPr>
            <a:lvl9pPr marL="36575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83" y="2174875"/>
            <a:ext cx="4378325" cy="1545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4850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83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568484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6132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39353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6" y="819561"/>
            <a:ext cx="3259138" cy="61555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499" y="273056"/>
            <a:ext cx="5537201" cy="2031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6" y="1435100"/>
            <a:ext cx="325913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91266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5059575"/>
            <a:ext cx="5943600" cy="30777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8"/>
            <a:ext cx="5943600" cy="492443"/>
          </a:xfrm>
        </p:spPr>
        <p:txBody>
          <a:bodyPr/>
          <a:lstStyle>
            <a:lvl1pPr marL="0" indent="0">
              <a:buNone/>
              <a:defRPr sz="3200"/>
            </a:lvl1pPr>
            <a:lvl2pPr marL="457192" indent="0">
              <a:buNone/>
              <a:defRPr sz="2800"/>
            </a:lvl2pPr>
            <a:lvl3pPr marL="914386" indent="0">
              <a:buNone/>
              <a:defRPr sz="2400"/>
            </a:lvl3pPr>
            <a:lvl4pPr marL="1371578" indent="0">
              <a:buNone/>
              <a:defRPr sz="2000"/>
            </a:lvl4pPr>
            <a:lvl5pPr marL="1828771" indent="0">
              <a:buNone/>
              <a:defRPr sz="2000"/>
            </a:lvl5pPr>
            <a:lvl6pPr marL="2285965" indent="0">
              <a:buNone/>
              <a:defRPr sz="2000"/>
            </a:lvl6pPr>
            <a:lvl7pPr marL="2743158" indent="0">
              <a:buNone/>
              <a:defRPr sz="2000"/>
            </a:lvl7pPr>
            <a:lvl8pPr marL="3200350" indent="0">
              <a:buNone/>
              <a:defRPr sz="2000"/>
            </a:lvl8pPr>
            <a:lvl9pPr marL="3657543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92" indent="0">
              <a:buNone/>
              <a:defRPr sz="1200"/>
            </a:lvl2pPr>
            <a:lvl3pPr marL="914386" indent="0">
              <a:buNone/>
              <a:defRPr sz="1000"/>
            </a:lvl3pPr>
            <a:lvl4pPr marL="1371578" indent="0">
              <a:buNone/>
              <a:defRPr sz="900"/>
            </a:lvl4pPr>
            <a:lvl5pPr marL="1828771" indent="0">
              <a:buNone/>
              <a:defRPr sz="900"/>
            </a:lvl5pPr>
            <a:lvl6pPr marL="2285965" indent="0">
              <a:buNone/>
              <a:defRPr sz="900"/>
            </a:lvl6pPr>
            <a:lvl7pPr marL="2743158" indent="0">
              <a:buNone/>
              <a:defRPr sz="900"/>
            </a:lvl7pPr>
            <a:lvl8pPr marL="3200350" indent="0">
              <a:buNone/>
              <a:defRPr sz="900"/>
            </a:lvl8pPr>
            <a:lvl9pPr marL="36575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542892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291" y="1463675"/>
            <a:ext cx="4407360" cy="1314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427430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8375" y="333375"/>
            <a:ext cx="553998" cy="2444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7729" y="333375"/>
            <a:ext cx="2068259" cy="2444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17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577543D-5FD4-469C-BEDF-7F1979716E6C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051" name="Group 1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2052" name="Picture 17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Text Box 18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chemeClr val="bg2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5pPr>
      <a:lvl6pPr marL="457192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6pPr>
      <a:lvl7pPr marL="914386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7pPr>
      <a:lvl8pPr marL="1371578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8pPr>
      <a:lvl9pPr marL="1828771" algn="ctr" rtl="0" fontAlgn="base">
        <a:spcBef>
          <a:spcPct val="0"/>
        </a:spcBef>
        <a:spcAft>
          <a:spcPct val="0"/>
        </a:spcAft>
        <a:defRPr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56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753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8947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140" indent="-228598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0413"/>
            <a:fld id="{24F07C67-CAF1-4A93-87E1-288B4D477007}" type="slidenum">
              <a:rPr lang="it-IT" sz="800"/>
              <a:pPr algn="r" defTabSz="760413"/>
              <a:t>‹#›</a:t>
            </a:fld>
            <a:endParaRPr lang="it-IT" sz="800"/>
          </a:p>
        </p:txBody>
      </p:sp>
      <p:sp>
        <p:nvSpPr>
          <p:cNvPr id="3077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9" rIns="91439"/>
          <a:lstStyle/>
          <a:p>
            <a:endParaRPr lang="en-US"/>
          </a:p>
        </p:txBody>
      </p:sp>
      <p:grpSp>
        <p:nvGrpSpPr>
          <p:cNvPr id="3078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1637"/>
            <a:chOff x="28" y="4051"/>
            <a:chExt cx="694" cy="253"/>
          </a:xfrm>
        </p:grpSpPr>
        <p:pic>
          <p:nvPicPr>
            <p:cNvPr id="3079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6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txStyles>
    <p:titleStyle>
      <a:lvl1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60413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6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93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89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85" algn="l" defTabSz="761994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6838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0025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11150" indent="-107950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5613" indent="-141288" algn="l" defTabSz="760413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5813" indent="-227013" algn="l" defTabSz="7604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8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77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73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70" indent="-228599" algn="l" defTabSz="761994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3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9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5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2" algn="l" defTabSz="9143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00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4102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5C98D047-A045-4948-B3AB-8F0CFC2247E0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88913"/>
            <a:ext cx="9328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5123" name="Line 7"/>
          <p:cNvSpPr>
            <a:spLocks noChangeShapeType="1"/>
          </p:cNvSpPr>
          <p:nvPr/>
        </p:nvSpPr>
        <p:spPr bwMode="auto">
          <a:xfrm>
            <a:off x="273050" y="519116"/>
            <a:ext cx="9336088" cy="317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24" name="Picture 2" descr="C:\Documents and Settings\claudio.sibio.QUAM.IT\Desktop\cover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43" t="7173" r="35437" b="81488"/>
          <a:stretch>
            <a:fillRect/>
          </a:stretch>
        </p:blipFill>
        <p:spPr bwMode="auto">
          <a:xfrm>
            <a:off x="8408992" y="6402388"/>
            <a:ext cx="1374775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84144" name="Text Box 16"/>
          <p:cNvSpPr txBox="1">
            <a:spLocks noChangeArrowheads="1"/>
          </p:cNvSpPr>
          <p:nvPr/>
        </p:nvSpPr>
        <p:spPr bwMode="auto">
          <a:xfrm>
            <a:off x="57154" y="6432550"/>
            <a:ext cx="22320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14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endParaRPr lang="it-IT" sz="1200" b="1" smtClean="0">
              <a:solidFill>
                <a:srgbClr val="969696"/>
              </a:solidFill>
              <a:latin typeface="HelveticaNeue LT 55 Roman" pitchFamily="2" charset="0"/>
            </a:endParaRPr>
          </a:p>
          <a:p>
            <a:pPr algn="ctr">
              <a:defRPr/>
            </a:pPr>
            <a:r>
              <a:rPr lang="it-IT" sz="700" smtClean="0">
                <a:solidFill>
                  <a:srgbClr val="969696"/>
                </a:solidFill>
                <a:latin typeface="HelveticaNeue LT 55 Roman" pitchFamily="2" charset="0"/>
              </a:rPr>
              <a:t> Strictly Confidential</a:t>
            </a:r>
            <a:endParaRPr lang="it-IT" sz="800" smtClean="0">
              <a:solidFill>
                <a:srgbClr val="969696"/>
              </a:solidFill>
              <a:latin typeface="HelveticaNeue LT 55 Roman" pitchFamily="2" charset="0"/>
            </a:endParaRPr>
          </a:p>
        </p:txBody>
      </p:sp>
      <p:sp>
        <p:nvSpPr>
          <p:cNvPr id="5126" name="Rectangle 21"/>
          <p:cNvSpPr>
            <a:spLocks noChangeArrowheads="1"/>
          </p:cNvSpPr>
          <p:nvPr/>
        </p:nvSpPr>
        <p:spPr bwMode="auto">
          <a:xfrm>
            <a:off x="7905752" y="6613525"/>
            <a:ext cx="503238" cy="21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ctr"/>
            <a:fld id="{32B4E7F3-D6EA-4EBF-A427-B072A10574C8}" type="slidenum">
              <a:rPr lang="pt-BR" sz="800" b="1">
                <a:solidFill>
                  <a:srgbClr val="969696"/>
                </a:solidFill>
                <a:latin typeface="HelveticaNeue LT 55 Roman" pitchFamily="2" charset="0"/>
              </a:rPr>
              <a:pPr algn="ctr"/>
              <a:t>‹#›</a:t>
            </a:fld>
            <a:endParaRPr lang="pt-BR" sz="800" b="1">
              <a:solidFill>
                <a:srgbClr val="969696"/>
              </a:solidFill>
              <a:latin typeface="HelveticaNeue LT 55 Roman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C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sz="2000" b="1" i="1">
          <a:solidFill>
            <a:schemeClr val="tx1"/>
          </a:solidFill>
          <a:latin typeface="HelveticaNeue LT 55 Roman" pitchFamily="2" charset="0"/>
          <a:cs typeface="Arial" charset="0"/>
        </a:defRPr>
      </a:lvl9pPr>
    </p:titleStyle>
    <p:bodyStyle>
      <a:lvl1pPr marL="342900" indent="-342900" algn="l" defTabSz="762000" rtl="0" eaLnBrk="0" fontAlgn="base" hangingPunct="0">
        <a:spcBef>
          <a:spcPct val="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58825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+mn-cs"/>
        </a:defRPr>
      </a:lvl2pPr>
      <a:lvl3pPr marL="1177925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+mn-cs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7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9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33"/>
          <p:cNvSpPr>
            <a:spLocks noChangeArrowheads="1"/>
          </p:cNvSpPr>
          <p:nvPr/>
        </p:nvSpPr>
        <p:spPr bwMode="auto">
          <a:xfrm>
            <a:off x="9746042" y="6702433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ECDF00DA-1D51-465E-9DAB-9CEB2B8B844B}" type="slidenum">
              <a:rPr lang="it-IT" sz="800"/>
              <a:pPr algn="r" defTabSz="758825"/>
              <a:t>‹#›</a:t>
            </a:fld>
            <a:endParaRPr lang="it-IT" sz="800"/>
          </a:p>
        </p:txBody>
      </p:sp>
      <p:sp>
        <p:nvSpPr>
          <p:cNvPr id="6149" name="Line 13"/>
          <p:cNvSpPr>
            <a:spLocks noChangeShapeType="1"/>
          </p:cNvSpPr>
          <p:nvPr userDrawn="1"/>
        </p:nvSpPr>
        <p:spPr bwMode="auto">
          <a:xfrm>
            <a:off x="107955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en-US"/>
          </a:p>
        </p:txBody>
      </p:sp>
      <p:grpSp>
        <p:nvGrpSpPr>
          <p:cNvPr id="6150" name="Group 56"/>
          <p:cNvGrpSpPr>
            <a:grpSpLocks/>
          </p:cNvGrpSpPr>
          <p:nvPr userDrawn="1"/>
        </p:nvGrpSpPr>
        <p:grpSpPr bwMode="auto">
          <a:xfrm>
            <a:off x="44454" y="6430971"/>
            <a:ext cx="1101725" cy="403225"/>
            <a:chOff x="28" y="4051"/>
            <a:chExt cx="694" cy="254"/>
          </a:xfrm>
        </p:grpSpPr>
        <p:pic>
          <p:nvPicPr>
            <p:cNvPr id="615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995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F60000"/>
          </a:solidFill>
          <a:latin typeface="Calibri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ahoma" pitchFamily="34" charset="0"/>
        <a:buChar char="●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7"/>
        </a:buBlip>
        <a:defRPr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8"/>
            <a:ext cx="9342437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512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3375"/>
            <a:ext cx="9353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33"/>
          <p:cNvSpPr>
            <a:spLocks noChangeArrowheads="1"/>
          </p:cNvSpPr>
          <p:nvPr/>
        </p:nvSpPr>
        <p:spPr bwMode="auto">
          <a:xfrm>
            <a:off x="9746042" y="6702428"/>
            <a:ext cx="125034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62000"/>
            <a:fld id="{0415867A-8430-456F-9EC7-1BCD6DFE7F41}" type="slidenum">
              <a:rPr lang="it-IT" sz="800">
                <a:latin typeface="Arial"/>
              </a:rPr>
              <a:pPr algn="r" defTabSz="762000"/>
              <a:t>‹#›</a:t>
            </a:fld>
            <a:endParaRPr lang="it-IT" sz="800">
              <a:latin typeface="Arial"/>
            </a:endParaRPr>
          </a:p>
        </p:txBody>
      </p:sp>
      <p:sp>
        <p:nvSpPr>
          <p:cNvPr id="5125" name="Line 13"/>
          <p:cNvSpPr>
            <a:spLocks noChangeShapeType="1"/>
          </p:cNvSpPr>
          <p:nvPr userDrawn="1"/>
        </p:nvSpPr>
        <p:spPr bwMode="auto">
          <a:xfrm>
            <a:off x="107952" y="692150"/>
            <a:ext cx="896461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/>
            <a:endParaRPr lang="en-US" b="1">
              <a:latin typeface="Arial"/>
            </a:endParaRPr>
          </a:p>
        </p:txBody>
      </p:sp>
      <p:grpSp>
        <p:nvGrpSpPr>
          <p:cNvPr id="5126" name="Group 53"/>
          <p:cNvGrpSpPr>
            <a:grpSpLocks/>
          </p:cNvGrpSpPr>
          <p:nvPr userDrawn="1"/>
        </p:nvGrpSpPr>
        <p:grpSpPr bwMode="auto">
          <a:xfrm>
            <a:off x="57152" y="6430963"/>
            <a:ext cx="1138238" cy="400050"/>
            <a:chOff x="3861" y="2432"/>
            <a:chExt cx="793" cy="252"/>
          </a:xfrm>
        </p:grpSpPr>
        <p:pic>
          <p:nvPicPr>
            <p:cNvPr id="5127" name="Picture 54" descr="logo-pirelli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2" y="2432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/>
          </p:nvSpPr>
          <p:spPr bwMode="auto">
            <a:xfrm>
              <a:off x="3861" y="2607"/>
              <a:ext cx="793" cy="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 b="1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 b="1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 b="1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b="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72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hdr="0" ftr="0" dt="0"/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5pPr>
      <a:lvl6pPr marL="4572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6pPr>
      <a:lvl7pPr marL="9144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7pPr>
      <a:lvl8pPr marL="13716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8pPr>
      <a:lvl9pPr marL="1828800" algn="l" defTabSz="762000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  <a:cs typeface="Arial" pitchFamily="34" charset="0"/>
        </a:defRPr>
      </a:lvl9pPr>
    </p:titleStyle>
    <p:bodyStyle>
      <a:lvl1pPr marL="98425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201613" indent="-101600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  <a:cs typeface="+mn-cs"/>
        </a:defRPr>
      </a:lvl2pPr>
      <a:lvl3pPr marL="312738" indent="-109538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  <a:cs typeface="+mn-cs"/>
        </a:defRPr>
      </a:lvl3pPr>
      <a:lvl4pPr marL="457200" indent="-142875" algn="l" defTabSz="7620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5pPr>
      <a:lvl6pPr marL="25146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defTabSz="762000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3213" y="1463675"/>
            <a:ext cx="9342437" cy="133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altLang="en-US" smtClean="0"/>
              <a:t>Click to edit Master text styles (Arial 18pt)</a:t>
            </a:r>
          </a:p>
          <a:p>
            <a:pPr lvl="0"/>
            <a:endParaRPr lang="en-GB" altLang="en-US" smtClean="0"/>
          </a:p>
          <a:p>
            <a:pPr lvl="1"/>
            <a:r>
              <a:rPr lang="en-GB" altLang="en-US" smtClean="0"/>
              <a:t>Bullet</a:t>
            </a:r>
          </a:p>
          <a:p>
            <a:pPr lvl="1"/>
            <a:endParaRPr lang="en-GB" altLang="en-US" smtClean="0"/>
          </a:p>
          <a:p>
            <a:pPr lvl="2"/>
            <a:r>
              <a:rPr lang="en-GB" altLang="en-US" smtClean="0"/>
              <a:t>Dash</a:t>
            </a:r>
          </a:p>
          <a:p>
            <a:pPr lvl="2"/>
            <a:endParaRPr lang="en-GB" altLang="en-US" smtClean="0"/>
          </a:p>
          <a:p>
            <a:pPr lvl="3"/>
            <a:r>
              <a:rPr lang="en-GB" altLang="en-US" smtClean="0"/>
              <a:t>dot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3213" y="331788"/>
            <a:ext cx="9353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3"/>
          <p:cNvSpPr>
            <a:spLocks noChangeArrowheads="1"/>
          </p:cNvSpPr>
          <p:nvPr/>
        </p:nvSpPr>
        <p:spPr bwMode="auto">
          <a:xfrm>
            <a:off x="9745663" y="6702425"/>
            <a:ext cx="125412" cy="12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defTabSz="758825"/>
            <a:fld id="{BE3C302B-C50D-48B0-9806-A0C4C01F40E8}" type="slidenum">
              <a:rPr lang="it-IT" sz="800" smtClean="0">
                <a:latin typeface="Arial" pitchFamily="34" charset="0"/>
              </a:rPr>
              <a:pPr algn="r" defTabSz="758825"/>
              <a:t>‹#›</a:t>
            </a:fld>
            <a:endParaRPr lang="it-IT" sz="800" smtClean="0">
              <a:latin typeface="Arial" pitchFamily="34" charset="0"/>
            </a:endParaRPr>
          </a:p>
        </p:txBody>
      </p:sp>
      <p:sp>
        <p:nvSpPr>
          <p:cNvPr id="1029" name="Line 13"/>
          <p:cNvSpPr>
            <a:spLocks noChangeShapeType="1"/>
          </p:cNvSpPr>
          <p:nvPr userDrawn="1"/>
        </p:nvSpPr>
        <p:spPr bwMode="auto">
          <a:xfrm>
            <a:off x="331243" y="692150"/>
            <a:ext cx="930227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8" rIns="91438"/>
          <a:lstStyle/>
          <a:p>
            <a:endParaRPr lang="it-IT" smtClean="0">
              <a:latin typeface="Arial" pitchFamily="34" charset="0"/>
            </a:endParaRPr>
          </a:p>
        </p:txBody>
      </p:sp>
      <p:grpSp>
        <p:nvGrpSpPr>
          <p:cNvPr id="1030" name="Group 56"/>
          <p:cNvGrpSpPr>
            <a:grpSpLocks/>
          </p:cNvGrpSpPr>
          <p:nvPr userDrawn="1"/>
        </p:nvGrpSpPr>
        <p:grpSpPr bwMode="auto">
          <a:xfrm>
            <a:off x="44450" y="6430963"/>
            <a:ext cx="1101725" cy="403225"/>
            <a:chOff x="28" y="4051"/>
            <a:chExt cx="694" cy="254"/>
          </a:xfrm>
        </p:grpSpPr>
        <p:pic>
          <p:nvPicPr>
            <p:cNvPr id="1031" name="Picture 54" descr="logo-pirelli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" y="4051"/>
              <a:ext cx="501" cy="1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Text Box 55"/>
            <p:cNvSpPr txBox="1">
              <a:spLocks noChangeArrowheads="1"/>
            </p:cNvSpPr>
            <p:nvPr userDrawn="1"/>
          </p:nvSpPr>
          <p:spPr bwMode="auto">
            <a:xfrm>
              <a:off x="28" y="4227"/>
              <a:ext cx="694" cy="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 sz="10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pPr algn="ctr">
                <a:defRPr/>
              </a:pPr>
              <a:r>
                <a:rPr lang="en-US" altLang="zh-CN" sz="800" dirty="0" smtClean="0">
                  <a:solidFill>
                    <a:srgbClr val="808080"/>
                  </a:solidFill>
                  <a:ea typeface="SimSun" pitchFamily="2" charset="-122"/>
                </a:rPr>
                <a:t>HRO - Organization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106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2pPr>
      <a:lvl3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3pPr>
      <a:lvl4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4pPr>
      <a:lvl5pPr algn="l" defTabSz="75882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5pPr>
      <a:lvl6pPr marL="457192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6pPr>
      <a:lvl7pPr marL="914386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7pPr>
      <a:lvl8pPr marL="1371578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8pPr>
      <a:lvl9pPr marL="1828771" algn="l" defTabSz="761988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Verdana" pitchFamily="34" charset="0"/>
        </a:defRPr>
      </a:lvl9pPr>
    </p:titleStyle>
    <p:bodyStyle>
      <a:lvl1pPr marL="95250" indent="-3175" algn="l" rtl="0" eaLnBrk="0" fontAlgn="base" hangingPunct="0">
        <a:spcBef>
          <a:spcPct val="0"/>
        </a:spcBef>
        <a:spcAft>
          <a:spcPct val="0"/>
        </a:spcAft>
        <a:defRPr kumimoji="1" sz="1200">
          <a:solidFill>
            <a:srgbClr val="000000"/>
          </a:solidFill>
          <a:latin typeface="+mn-lt"/>
          <a:ea typeface="+mn-ea"/>
          <a:cs typeface="+mn-cs"/>
        </a:defRPr>
      </a:lvl1pPr>
      <a:lvl2pPr marL="198438" indent="-100013" algn="l" rtl="0" eaLnBrk="0" fontAlgn="base" hangingPunct="0">
        <a:spcBef>
          <a:spcPct val="0"/>
        </a:spcBef>
        <a:spcAft>
          <a:spcPct val="0"/>
        </a:spcAft>
        <a:buChar char="•"/>
        <a:defRPr kumimoji="1" sz="1200">
          <a:solidFill>
            <a:srgbClr val="000000"/>
          </a:solidFill>
          <a:latin typeface="+mn-lt"/>
        </a:defRPr>
      </a:lvl2pPr>
      <a:lvl3pPr marL="309563" indent="-106363" algn="l" rtl="0" eaLnBrk="0" fontAlgn="base" hangingPunct="0">
        <a:spcBef>
          <a:spcPct val="0"/>
        </a:spcBef>
        <a:spcAft>
          <a:spcPct val="0"/>
        </a:spcAft>
        <a:buFont typeface="Arial" pitchFamily="34" charset="0"/>
        <a:buChar char="-"/>
        <a:defRPr kumimoji="1" sz="1200">
          <a:solidFill>
            <a:srgbClr val="000000"/>
          </a:solidFill>
          <a:latin typeface="+mn-lt"/>
        </a:defRPr>
      </a:lvl3pPr>
      <a:lvl4pPr marL="454025" indent="-139700" algn="l" defTabSz="75882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."/>
        <a:defRPr sz="1200">
          <a:solidFill>
            <a:schemeClr val="tx1"/>
          </a:solidFill>
          <a:latin typeface="+mn-lt"/>
        </a:defRPr>
      </a:lvl4pPr>
      <a:lvl5pPr marL="2054225" indent="-225425" algn="l" defTabSz="75882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56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753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8947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140" indent="-228598" algn="l" defTabSz="76198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it-IT"/>
      </a:defPPr>
      <a:lvl1pPr marL="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2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6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7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1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65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58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50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43" algn="l" defTabSz="9143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google.it/url?sa=i&amp;rct=j&amp;q=&amp;esrc=s&amp;frm=1&amp;source=images&amp;cd=&amp;cad=rja&amp;uact=8&amp;ved=0CAcQjRw&amp;url=http://sgpp.arizona.edu/node/740&amp;ei=vAtrVLToEYPlOOPRgOAM&amp;bvm=bv.79908130,d.d2s&amp;psig=AFQjCNEJ8qeK5xNyoPjeJBg_h3c99S7ouA&amp;ust=1416387870612300" TargetMode="Externa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213" y="300236"/>
            <a:ext cx="9353550" cy="307777"/>
          </a:xfrm>
        </p:spPr>
        <p:txBody>
          <a:bodyPr/>
          <a:lstStyle/>
          <a:p>
            <a:r>
              <a:rPr lang="en-US" sz="2000" dirty="0"/>
              <a:t>INTERNSHIP </a:t>
            </a:r>
            <a:r>
              <a:rPr lang="en-US" sz="2000" dirty="0" smtClean="0"/>
              <a:t>PROJECT</a:t>
            </a:r>
            <a:endParaRPr lang="it-IT" sz="2000" dirty="0"/>
          </a:p>
        </p:txBody>
      </p:sp>
      <p:grpSp>
        <p:nvGrpSpPr>
          <p:cNvPr id="4" name="Group 3"/>
          <p:cNvGrpSpPr/>
          <p:nvPr/>
        </p:nvGrpSpPr>
        <p:grpSpPr>
          <a:xfrm>
            <a:off x="344488" y="2276873"/>
            <a:ext cx="9217024" cy="3816424"/>
            <a:chOff x="272480" y="817356"/>
            <a:chExt cx="9289033" cy="4746997"/>
          </a:xfrm>
        </p:grpSpPr>
        <p:sp>
          <p:nvSpPr>
            <p:cNvPr id="5" name="TextBox 1"/>
            <p:cNvSpPr>
              <a:spLocks noChangeArrowheads="1"/>
            </p:cNvSpPr>
            <p:nvPr/>
          </p:nvSpPr>
          <p:spPr bwMode="auto">
            <a:xfrm>
              <a:off x="282166" y="817356"/>
              <a:ext cx="2727164" cy="335438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Project </a:t>
              </a:r>
              <a:r>
                <a:rPr lang="en-US" sz="1800" b="1" i="1" dirty="0">
                  <a:solidFill>
                    <a:srgbClr val="FFFFFF"/>
                  </a:solidFill>
                </a:rPr>
                <a:t>title</a:t>
              </a:r>
              <a:r>
                <a:rPr lang="it-IT" sz="1800" b="1" i="1" dirty="0">
                  <a:solidFill>
                    <a:srgbClr val="FFFFFF"/>
                  </a:solidFill>
                </a:rPr>
                <a:t> </a:t>
              </a:r>
            </a:p>
          </p:txBody>
        </p:sp>
        <p:sp>
          <p:nvSpPr>
            <p:cNvPr id="6" name="TextBox 1"/>
            <p:cNvSpPr>
              <a:spLocks noChangeArrowheads="1"/>
            </p:cNvSpPr>
            <p:nvPr/>
          </p:nvSpPr>
          <p:spPr bwMode="auto">
            <a:xfrm>
              <a:off x="282165" y="2186554"/>
              <a:ext cx="4885875" cy="343285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 smtClean="0">
                  <a:solidFill>
                    <a:srgbClr val="FFFFFF"/>
                  </a:solidFill>
                </a:rPr>
                <a:t>Learning </a:t>
              </a:r>
              <a:r>
                <a:rPr lang="en-US" sz="1800" b="1" i="1" dirty="0" smtClean="0">
                  <a:solidFill>
                    <a:srgbClr val="FFFFFF"/>
                  </a:solidFill>
                </a:rPr>
                <a:t>Objectives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3178969" y="1243228"/>
              <a:ext cx="638254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282166" y="1238940"/>
              <a:ext cx="2736304" cy="792163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9" name="TextBox 1"/>
            <p:cNvSpPr>
              <a:spLocks noChangeArrowheads="1"/>
            </p:cNvSpPr>
            <p:nvPr/>
          </p:nvSpPr>
          <p:spPr bwMode="auto">
            <a:xfrm>
              <a:off x="3178969" y="817356"/>
              <a:ext cx="6382544" cy="335439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en-US" sz="1800" b="1" i="1" dirty="0" smtClean="0">
                  <a:solidFill>
                    <a:srgbClr val="FFFFFF"/>
                  </a:solidFill>
                </a:rPr>
                <a:t>Activities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297869" y="2617287"/>
              <a:ext cx="4870171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1" name="TextBox 1"/>
            <p:cNvSpPr>
              <a:spLocks noChangeArrowheads="1"/>
            </p:cNvSpPr>
            <p:nvPr/>
          </p:nvSpPr>
          <p:spPr bwMode="auto">
            <a:xfrm>
              <a:off x="5313040" y="2186553"/>
              <a:ext cx="4248473" cy="343286"/>
            </a:xfrm>
            <a:prstGeom prst="roundRect">
              <a:avLst>
                <a:gd name="adj" fmla="val 0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/>
              <a:r>
                <a:rPr lang="it-IT" sz="1800" b="1" i="1" dirty="0">
                  <a:solidFill>
                    <a:srgbClr val="FFFFFF"/>
                  </a:solidFill>
                </a:rPr>
                <a:t>Knowledge </a:t>
              </a:r>
              <a:r>
                <a:rPr lang="en-US" sz="1800" b="1" i="1" dirty="0">
                  <a:solidFill>
                    <a:srgbClr val="FFFFFF"/>
                  </a:solidFill>
                </a:rPr>
                <a:t>needed</a:t>
              </a:r>
            </a:p>
          </p:txBody>
        </p:sp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5313040" y="2617286"/>
              <a:ext cx="4248473" cy="1224137"/>
            </a:xfrm>
            <a:prstGeom prst="rect">
              <a:avLst/>
            </a:prstGeom>
            <a:noFill/>
            <a:ln w="9525" algn="ctr">
              <a:solidFill>
                <a:srgbClr val="3E628A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 anchor="ctr">
              <a:noAutofit/>
            </a:bodyPr>
            <a:lstStyle/>
            <a:p>
              <a:endParaRPr lang="en-US" smtClean="0">
                <a:latin typeface="+mn-lt"/>
              </a:endParaRPr>
            </a:p>
          </p:txBody>
        </p:sp>
        <p:sp>
          <p:nvSpPr>
            <p:cNvPr id="13" name="TextBox 1"/>
            <p:cNvSpPr>
              <a:spLocks noChangeArrowheads="1"/>
            </p:cNvSpPr>
            <p:nvPr/>
          </p:nvSpPr>
          <p:spPr bwMode="auto">
            <a:xfrm>
              <a:off x="282166" y="3947645"/>
              <a:ext cx="9279347" cy="335413"/>
            </a:xfrm>
            <a:prstGeom prst="roundRect">
              <a:avLst>
                <a:gd name="adj" fmla="val 0"/>
              </a:avLst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>
              <a:noAutofit/>
            </a:bodyPr>
            <a:lstStyle/>
            <a:p>
              <a:pPr algn="ctr">
                <a:defRPr/>
              </a:pPr>
              <a:r>
                <a:rPr lang="en-US" sz="1800" b="1" i="1" dirty="0" smtClean="0">
                  <a:solidFill>
                    <a:srgbClr val="FFFFFF"/>
                  </a:solidFill>
                </a:rPr>
                <a:t>Expected outputs</a:t>
              </a:r>
              <a:endParaRPr lang="en-US" sz="1800" b="1" i="1" dirty="0">
                <a:solidFill>
                  <a:srgbClr val="FFFFFF"/>
                </a:solidFill>
              </a:endParaRPr>
            </a:p>
          </p:txBody>
        </p:sp>
        <p:sp>
          <p:nvSpPr>
            <p:cNvPr id="14" name="TextBox 2"/>
            <p:cNvSpPr txBox="1">
              <a:spLocks noChangeArrowheads="1"/>
            </p:cNvSpPr>
            <p:nvPr/>
          </p:nvSpPr>
          <p:spPr bwMode="auto">
            <a:xfrm>
              <a:off x="272480" y="1238940"/>
              <a:ext cx="273685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+mn-lt"/>
                </a:rPr>
                <a:t>SAP Authorization Management</a:t>
              </a: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5" name="TextBox 2"/>
            <p:cNvSpPr txBox="1">
              <a:spLocks noChangeArrowheads="1"/>
            </p:cNvSpPr>
            <p:nvPr/>
          </p:nvSpPr>
          <p:spPr bwMode="auto">
            <a:xfrm>
              <a:off x="3178969" y="1201778"/>
              <a:ext cx="6382544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 marL="0" indent="0"/>
              <a:r>
                <a:rPr lang="en-US" sz="1200" dirty="0">
                  <a:solidFill>
                    <a:schemeClr val="tx1"/>
                  </a:solidFill>
                  <a:latin typeface="+mn-lt"/>
                </a:rPr>
                <a:t>A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ssistance to users asking for permissions to SAP transactions \ tables</a:t>
              </a:r>
            </a:p>
            <a:p>
              <a:pPr marL="0" indent="0"/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SAP account management based on </a:t>
              </a:r>
              <a:r>
                <a:rPr lang="en-US" sz="1200" dirty="0" err="1" smtClean="0">
                  <a:solidFill>
                    <a:schemeClr val="tx1"/>
                  </a:solidFill>
                  <a:latin typeface="+mn-lt"/>
                </a:rPr>
                <a:t>SoD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 Matrix,</a:t>
              </a:r>
              <a:r>
                <a:rPr lang="en-US" sz="1200" dirty="0"/>
                <a:t> Troubleshooting authorizations issues for standard and custom transactions</a:t>
              </a:r>
            </a:p>
            <a:p>
              <a:pPr marL="0" indent="0"/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 </a:t>
              </a:r>
            </a:p>
          </p:txBody>
        </p:sp>
        <p:sp>
          <p:nvSpPr>
            <p:cNvPr id="16" name="TextBox 2"/>
            <p:cNvSpPr txBox="1">
              <a:spLocks noChangeArrowheads="1"/>
            </p:cNvSpPr>
            <p:nvPr/>
          </p:nvSpPr>
          <p:spPr bwMode="auto">
            <a:xfrm>
              <a:off x="297870" y="2686202"/>
              <a:ext cx="4870171" cy="944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>
                <a:buFont typeface="Arial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Understand the process of managing SAP accounts \ authorizing a user to a certain SAP transactions\ tables</a:t>
              </a:r>
              <a:r>
                <a:rPr lang="en-US" sz="1200" dirty="0">
                  <a:solidFill>
                    <a:schemeClr val="tx1"/>
                  </a:solidFill>
                  <a:latin typeface="+mn-lt"/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and the </a:t>
              </a:r>
              <a:r>
                <a:rPr lang="en-US" sz="1200" smtClean="0">
                  <a:solidFill>
                    <a:schemeClr val="tx1"/>
                  </a:solidFill>
                  <a:latin typeface="+mn-lt"/>
                </a:rPr>
                <a:t>related internal procedures</a:t>
              </a:r>
              <a:endParaRPr lang="en-US" sz="1200" dirty="0" smtClean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7" name="TextBox 2"/>
            <p:cNvSpPr txBox="1">
              <a:spLocks noChangeArrowheads="1"/>
            </p:cNvSpPr>
            <p:nvPr/>
          </p:nvSpPr>
          <p:spPr bwMode="auto">
            <a:xfrm>
              <a:off x="5313040" y="2716238"/>
              <a:ext cx="4248473" cy="1221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>
                <a:buFont typeface="Arial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Faculty \ Master last year of study </a:t>
              </a: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(Faculty Automatics \ Mathematics)</a:t>
              </a:r>
              <a:endParaRPr lang="en-US" sz="1100" dirty="0">
                <a:solidFill>
                  <a:schemeClr val="tx1"/>
                </a:solidFill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Medium </a:t>
              </a: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IT </a:t>
              </a:r>
              <a:r>
                <a:rPr lang="en-US" sz="1100" dirty="0">
                  <a:solidFill>
                    <a:schemeClr val="tx1"/>
                  </a:solidFill>
                  <a:latin typeface="+mn-lt"/>
                </a:rPr>
                <a:t>skills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1"/>
                  </a:solidFill>
                  <a:latin typeface="+mn-lt"/>
                </a:rPr>
                <a:t>Italian– medium level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1"/>
                  </a:solidFill>
                </a:rPr>
                <a:t>English– </a:t>
              </a:r>
              <a:r>
                <a:rPr lang="en-US" sz="1100" dirty="0">
                  <a:solidFill>
                    <a:schemeClr val="tx1"/>
                  </a:solidFill>
                </a:rPr>
                <a:t>medium level</a:t>
              </a:r>
            </a:p>
            <a:p>
              <a:pPr>
                <a:buFont typeface="Arial" pitchFamily="34" charset="0"/>
                <a:buChar char="•"/>
              </a:pPr>
              <a:endParaRPr lang="en-US" sz="1200" dirty="0">
                <a:solidFill>
                  <a:schemeClr val="tx1"/>
                </a:solidFill>
                <a:latin typeface="+mn-lt"/>
              </a:endParaRPr>
            </a:p>
            <a:p>
              <a:pPr>
                <a:buFont typeface="Arial" pitchFamily="34" charset="0"/>
                <a:buChar char="•"/>
              </a:pPr>
              <a:endParaRPr lang="en-US" sz="140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297870" y="4340217"/>
              <a:ext cx="9263643" cy="1224136"/>
            </a:xfrm>
            <a:prstGeom prst="rect">
              <a:avLst/>
            </a:prstGeom>
            <a:noFill/>
            <a:ln w="9525" cap="flat" cmpd="sng" algn="ctr">
              <a:solidFill>
                <a:srgbClr val="3E628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</a:endParaRPr>
            </a:p>
          </p:txBody>
        </p:sp>
        <p:sp>
          <p:nvSpPr>
            <p:cNvPr id="19" name="TextBox 2"/>
            <p:cNvSpPr txBox="1">
              <a:spLocks noChangeArrowheads="1"/>
            </p:cNvSpPr>
            <p:nvPr/>
          </p:nvSpPr>
          <p:spPr bwMode="auto">
            <a:xfrm>
              <a:off x="344488" y="4358301"/>
              <a:ext cx="9217025" cy="954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noAutofit/>
            </a:bodyPr>
            <a:lstStyle>
              <a:lvl1pPr marL="171450" indent="-171450">
                <a:defRPr sz="1000">
                  <a:solidFill>
                    <a:srgbClr val="000000"/>
                  </a:solidFill>
                  <a:latin typeface="Arial" pitchFamily="34" charset="0"/>
                </a:defRPr>
              </a:lvl1pPr>
              <a:lvl2pPr marL="742950" indent="-285750">
                <a:defRPr sz="1000">
                  <a:solidFill>
                    <a:srgbClr val="000000"/>
                  </a:solidFill>
                  <a:latin typeface="Arial" pitchFamily="34" charset="0"/>
                </a:defRPr>
              </a:lvl2pPr>
              <a:lvl3pPr marL="11430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3pPr>
              <a:lvl4pPr marL="16002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4pPr>
              <a:lvl5pPr marL="2057400" indent="-228600">
                <a:defRPr sz="1000">
                  <a:solidFill>
                    <a:srgbClr val="000000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>
                  <a:solidFill>
                    <a:srgbClr val="000000"/>
                  </a:solidFill>
                  <a:latin typeface="Arial" pitchFamily="34" charset="0"/>
                </a:defRPr>
              </a:lvl9pPr>
            </a:lstStyle>
            <a:p>
              <a:pPr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A high level of autonomy </a:t>
              </a:r>
              <a:r>
                <a:rPr lang="en-US" sz="1200" dirty="0">
                  <a:solidFill>
                    <a:schemeClr val="tx1"/>
                  </a:solidFill>
                  <a:latin typeface="+mn-lt"/>
                </a:rPr>
                <a:t>in managing requests related to SAP </a:t>
              </a:r>
              <a:r>
                <a:rPr lang="en-US" sz="1200" dirty="0" smtClean="0">
                  <a:solidFill>
                    <a:schemeClr val="tx1"/>
                  </a:solidFill>
                  <a:latin typeface="+mn-lt"/>
                </a:rPr>
                <a:t>authorizations \ SAP account management</a:t>
              </a:r>
              <a:endParaRPr lang="en-US" sz="1200" dirty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44488" y="929986"/>
            <a:ext cx="2520280" cy="643533"/>
          </a:xfrm>
          <a:prstGeom prst="rect">
            <a:avLst/>
          </a:prstGeom>
          <a:solidFill>
            <a:srgbClr val="FFC0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defPPr>
              <a:defRPr lang="it-IT"/>
            </a:defPPr>
            <a:lvl1pPr algn="ctr">
              <a:defRPr sz="2000" b="1" i="1">
                <a:solidFill>
                  <a:srgbClr val="FFFFFF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US" sz="1800" dirty="0" smtClean="0">
                <a:solidFill>
                  <a:srgbClr val="FF0000"/>
                </a:solidFill>
              </a:rPr>
              <a:t>General Information</a:t>
            </a:r>
            <a:endParaRPr lang="it-IT" sz="18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64768" y="850067"/>
            <a:ext cx="4588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Department: User and Application Support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Tutor: Ciprian Neagu</a:t>
            </a:r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Type of the project:</a:t>
            </a:r>
          </a:p>
          <a:p>
            <a:endParaRPr lang="en-US" sz="1600" b="1" dirty="0">
              <a:solidFill>
                <a:schemeClr val="tx1"/>
              </a:solidFill>
              <a:latin typeface="+mn-lt"/>
            </a:endParaRPr>
          </a:p>
          <a:p>
            <a:endParaRPr lang="en-US" dirty="0" smtClean="0"/>
          </a:p>
          <a:p>
            <a:endParaRPr lang="it-IT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5338148" y="1457300"/>
            <a:ext cx="262924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29728" y="1444494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Summer Camp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9728" y="1854555"/>
            <a:ext cx="1627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+mn-lt"/>
              </a:rPr>
              <a:t>Project work</a:t>
            </a:r>
            <a:endParaRPr lang="it-IT" sz="1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48782" y="1884454"/>
            <a:ext cx="337250" cy="248402"/>
          </a:xfrm>
          <a:prstGeom prst="rect">
            <a:avLst/>
          </a:prstGeom>
          <a:noFill/>
          <a:ln w="9525" cap="flat" cmpd="sng" algn="ctr">
            <a:solidFill>
              <a:srgbClr val="3E628A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5">
                <a:satMod val="175000"/>
                <a:alpha val="40000"/>
              </a:schemeClr>
            </a:glow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rPr>
              <a:t>  X</a:t>
            </a:r>
            <a:endParaRPr kumimoji="0" lang="it-IT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" name="AutoShape 2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2713" y="-13716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1" name="AutoShape 4" descr="data:image/jpeg;base64,/9j/4AAQSkZJRgABAQAAAQABAAD/2wCEAAkGBxQQEBQQDw8PEBAPEA8PDw8QDw8OEA8PFBQWFhQUFBUYHCggGBolGxUVITEmJSkrLi4uFx8zODMsNygtLjcBCgoKDg0OGxAQGy8kICY1NzQuLzQsLCwwLy8sMDI0LCwyLywxNC0sLDQwMi8vNDQsMDQsLCwsLSwsLCwsLCwsNP/AABEIAOEA4QMBEQACEQEDEQH/xAAcAAEAAgMBAQEAAAAAAAAAAAAAAQIEBQYDBwj/xAA/EAABAwIDBgMGBAMGBwAAAAABAAIDBBEFEiEGEzFBUWEicYEHFDKRobEjUnLBFULRCDNDU7LwJERiY4KS4f/EABsBAQADAQEBAQAAAAAAAAAAAAADBAUCBgEH/8QANBEBAAIBAgQCCQMDBQEAAAAAAAECAwQRBRIhMVFhEzJBcYGRobHBFCLRI2LwJFKisvEG/9oADAMBAAIRAxEAPwD7igICAgICAgICAgICAgICAgICAgICAgICAgICAgICAgICAgxpzr6IKCQ9SgsJT1QSJz2QWFR2+qCwnHdBIlHVBYOHUIJQEEoCAgICAgICAgICAgICAghAQEBBizHxFBRAQLoCAgICBdBbOepQWEx6oJE57ILCo7IJE47oLCYdUEh46hBZBKAgICAgICCEBAQSghBhuOp80EINXj+Nsoo2ySte5rnZfAAS3Qm57afVR5csY43ld0Ogyay80pMRMR7fs88M2khqI97G2oMdy3N7vK4ZhxHgB6rmmat43jf5JNTwzNp7+jvNd/DmiPvs9qXHqaV2WOpic+9smbK+97Wymx46LquWlukSiy8P1WKOa+OYjx9nzjoz2yAmwc0kaEAgkei73hVmtojeYXX1yICAgICAgICAgIJDz1KCwlPVBInPZBkNOiCUBBKAgICAghxQYSCEGi2loveQ6Ecfc6ojpvHGMR/VrlBmrz/t8panDs/6eYy/31+Ub7/eDYumFPQU7HHK57c5v4SXyEyZbdQDb/xTT15MdYOMZZz63LaOsR0+EdN/dv8AdpsOwQRYjUOsLTVNPk05WNS+x84woa4tstvOY/lpajXek0GKv+2tt/8ApH3clhFOavGXauyOqpppBc2MTXk5T2OjfVVaR6TP8W9qskaThUeMViI98xtv+X0DHqUe7VBopJIpqfX8KWVoDmta8tyZsurT0V/LX9luSdpjzeU0OWf1GONTEWpbxiO0zMb77b9/NzmEbS1Iwx9S+XPKayOnjc9jdGWYToAL8XKvjz39DzTPXdr6rhelniNcFa7V5JtO0z36/J12KTVMED5o3RVBjZn3TonMc5o1dZzXcbX0y62Vq83rXmjqwNNTS5s1cd4mm87b77x5dJj8tdgW1clTTvqPdWBkTi1wbUEvNgD4WllufVR49Ra9ebl+q5reEY9Nnrh9JO89v29Pnv8AhtTjrPeX0rWSvliaHuyNBGUgd+6l9LHPNfaoRw/J+nrqJmIrM7RvL3/isY+ISx95IJmD/wBi231XXpI/yJRfpMk+rtPutWfpvu9qetjkvu5Y35bZsj2uy34XsdF9i1Z7SjvgyY/XrMe+J/yXuDfhr5LpFtt3EBBKCEBAQZwCAgIJQQgICAgrKfCfJBhoCDRy1ro68h8bxA6laN7kc5ge17jYkDTRxUE2mMvXts1K4K5NDE1mOeLdt432mI9nwaHbbaWOKWj3UjXCOffSZCHZWtGS1uRs96g1GaImu0+1qcG4XkyY8/PWY3rtG/z+8Q6nEXgSMd+SOomB5GzA0G/k8q1fvHxYenrM0tHjNY+u/wCHE+yajzOqKpw4kRMPc3e/7s+apaGu8zd6X/6nNy1x6ePfP2j8uvwTBnwSVD5JhK2ql3uTd5MhNwQTc30yj0VvHims2mZ33ee1mtx56Yq0ryzSNt999/p4uG2iphS0FNTtPGumP6mtkcGk97ZVSy15MVa+b1HD8s6nW5c0/wCyPnMRv+X0HEMTbAYBJo2olbAHHg1zmOLb+Zbb1V+14rtv7XksGlvnjJNO9Y3+sb/y11Pg4pWTMjtu56uF8bfytc5mdp9Q70so4x8kTEe2VzJrZ1V6Xv3rWYmfdE7T9vi+eY1tDLT4nUzU7w0l5iOZrXgtbYW17hUMma1M1pq9do+HYdRw7FjzRv037zHd32C43K/C31khY6ZsNTIDlDW3YHFoIHkFex5bThm89+ryms0OGnEq6akTFZmsefXbdzQ2glqsNramcRh2WOlAjaWixPE3J/Oq/prXxWtb3NqeHYtLxDBgxb7dbdZ8P/HRUYp6fDY6iaOzWwwl7owQ8lxa0G4IPFw5qevJTFFphkZv1Oo4hfDjt1mZ237dN59u/g5/F9tIBCfcJqxk925M5dIziL3EjnBQX1NOX+nM7/54tXS8D1E5Y/V1pNPbttE/8Yh1EWJTOrBStewBtCyoe50eYmUvDTwIsLFWYvab8nluxL6bBXSTqJifXmsRvt02+LaXnHA08hHG+8i+2ZS/v8lH/Tz35o+U/wAMDDNoTNVPpH00kMsTS5xLmvYW3ABBGpBvpoo6Zua80mNpha1PDYxaeuopki1bdO0xLeKdmJYNR5oM1AQEBBKAgICDyqD4UGKgICCsjA4Wc0OHRwDh9UmN+77W01nes7MZuGQjNlhibvGlj8rGtzNPEGy49HXwTzqs87b3mdusbzM7fNiR7PQsjdFFvYY5A4ObFK5o8QINgbgcVzGGsRMR0T24lmvkjJk2tMdt4j2dmqwzYiOlmbPTVE7XtDhaXJKwgixBADTb1UVNLFLc1ZXtTx7JqsU4s9KzE+G8T09+/wBlNpdkn1Qp8s7AabOTmY78R7nBxOh04d+K+ZtPN+Xaezvh3GMelnJzUn9+3t7REbfFXbjCqqsp444oWZ45RJcTtF7NIFswGuv0TUY8l6xER9X3g2s0mkz2vkvO0xt6vnHhu2OFyTyMpmVUL45o5M0zvC+NwYyQBwe0kXJLNPNSU55isWjqp6munx3y2wXiazH7Y6xPWY6bTG/Tq+P4nSzGSSWSCZm8kfIc0b22zOJ6d1kXi28zMP0PTZcEY646XidoiO8ex9GoZWjAHAPaT7rLcXFxmLhay0azH6b4PHZ6WtxuJ2n1o+mzl5ju8CZbjUVpv3YwO/doVWemm98tyv8AU41P9tPrO34l3+HVb48LhligNQ8QQZYQbF9y0HkeAJPor9bTGGJiN+jyeow0ycSvTJfkjmn93h3+/ZyW08tVWyUu9oJaZkUzY8ziXNO+fE0DgLat+qqZpvkmu9dtvy9Bw2mk0WPN6PNF5mN/D1YmfPxbnCJs2P1duDaURt7ZTT3HzupqTvqbe7+Gbq8fLwTD523+fO0tTPIzaC0JIL5WNe0Xs9mTxZhzFrn0UMzMano0sdMd+B75PZE7eU79Nn0BkQNY54HibTRsceodI8j/AEH5q/t/U38nk7XtGkivsm0z8oj+WwUiovD8QQZaAglAQQgICAg8ao6DzQYyCUHzjbP2qfwytNJJh75GhrHiYVIYXNcOIZuzzuPi5INzjPtBpqIU5rY6iA1UImaN3vN3e12OLT8QvyQbLBdraSsp5KqCoaYYLmZzg6MxADMS8HUC2voUHvhO0lJVh7qaqglEWXeFrwMma9s17WvY/JBtAUE2QQgIB14oQxqjDoZP7yCGT9cTH/cLmaVnvEJ8epzY/UvaPdMwxKzZ6mlibC+Bm6jLnRsbdjWFxJJAHclcWw0tHLMdE+LiWqxZJy1vPNPee++3velNhe6Y2OGaZkcbQ1jPw3gNHAeJt/qvsY+WNqy5yav0tpvkpEzPeesfadiahkeWh87HMZJHKW7izyY3ZmgOD7DUDkk1me8/R8pqMVIma0mJmJj1unWNp6bflosP2dmp8QlrbxTCYSDdhzo3NDnNINyCD8KgrhvXLN++7Vz8TwZ9DTS9a8u3XbftE+fm28r9258zMPe6ZwF3M92zyW0AL817f0U0ztM2ivX4M+tfSVritniK+E820fDZjbJOnk381XE6GSSYBkZBAbCxoyAddS7XmuMHPO9rxtMpuKxp6ejxae3NWI6z4zM9fw6BWGS9abj6IMlAQEBBKAgICDGqjqEHggIPzt7RJxVbSNiDgQyooqW9xYHM3ML9i4g+RQdH/aFkL30NMwXc90rmiw1c4sYAg5j2eukoMTnwqqAaKxk1FM3MMomyndPB6E2Hk/sg3eA+ziapwR0URihqpK5zpd7naJGU5fEI3EAkWdmcNOKDW7X1c8GMUeHwVMsfuceGUf4cj2sL3Bji6xOt94OPG2qDuqSHFW4vWySSSsoRDUvgLy18BIaBFlb2OvL4T1Qar2VbZ4hiHvYnqIJDT0xkhdNFHDG2ZxIYZHRtHg0N9EGfgvtFrP4ozCq6jgbK+QMfLFI7KGlmdr2g3uC2x480GXs37Vo6uubQPop4JXySRXL2PDHszEh40I+E34oN3Re0Oglqfc9+6OoEroN3LFJF+K05S3MRlvfTig3VdjlNBIIp6mCKRwzNZJI1ji29r68rhBmQTNkaHRvbI08HMcHtPkRog9SEEICAgIPelHFBkoCAgIIQEBAQYlQfEg80BByNZ7NcOlm37qUtlMm9LmTSsBfmzE2DrcUGFtf7MocSqve5KuriltG0BhjLGNYBYR+G7dbnidXE9kFdu/Z0MQqoq2CoFNUxZM7nR7xr92czHWBHiB07gDog7wcOptryuUH5/wAT2dxR2NfxCXDZJB75HLliLHsMcbgG2dmsPC0am3dB9c9o+K+64ZUyBrnvfGYYw1pd45PCCbcALk+nUoPkXs2wqmfhVccQqTSU9TUUkIluGFxgzyFjbjxXzajt2QdpspthR1+KvEdDEG0lM97MSkdaXcRZGXLS3wjx9eCDgfZW41WPuqW5c3/H1TA7QF8jXtAI85b6dEGvoKSTFMf3Ve8QzyVL2z7poGV8AN2M6G0eUE39UHYf2hmgyUTGsJlLZgCNXFt2gN6k3QaH2XV7gK7BpszPfYKlrGEG7Kpkbg5tuRLWn1YB0QZuyWIS4NgUtfE1zp62qbAwPBMUAjDhvC3rfMNf+nog3WwXtAmqaOaGTEKdmJCUOpjWNDYpYyB+HcWHG46joUHQVe2tbQ4W+sxOihbU+8CGCKKQbt8ZaCJHFrn21D+ethwvdB1uyuLmtooKsx7ozx5zHfNl1I0PMaXQbVBlUo09UHsgICAgIJQQglBgzHxHzQUQEBAQEBAQQR11QY9Zh0MzN3PBDNHcHdyxRyMuOeVwIug1tPsjQxiUR0NPH7xGYZskYZniJuWacASAdOg6BBrsF9nVDRVLKuljkjljzgfjPcwh7HMILT2cfUBBz2PeyczYl/EKauNMXzNqHtEV3slBBc6NwcOJ114E80Ebd7B11dXxVcNTTZKcw7iOVrwWZCHOc8AWddwJ05WCDG232CqRi0OJ4YwOJmjknjztjLJGnxPBOmVzePO9+qDe+0Kr9zpoaaHCDXU1Q+X3iGOORzImAh5tkByvLnktPLKeiD5d7Qdi6aCjhxLDzUNiqJhC+lma7PE8teeYzCxjcCDfiLGyDfYfhkkuzIp6+dlK6WuZ7katxjtDmjFhfX/OcO1tQEH2agpWwxRwxgCOGNkTAOAYxoaPoEHugzKceEIPVBCAglAQEBAQQWjogqYh0CChpx/soNZjM7oMhY0OzF18xIta3CyDXsxv80dv0vB+4CDwxTFc0ZMeZpa4aEWuLHhZBmbPyPkhDjc+Jwv6oNnY8wUBAQEBBF0ENeDwIKCyAgq9gdo4Bw42IB19UGDjOCU9Y1rKqBkzY3tlYHX8LxwIII/oeaDYAICDOiGg8kF0BAQEEIJQQglAQEBBrceo97CQ342eNncjiPUIOPigJ1QROx8rmwRi7nnToBzJ7AIO4wyiEETY2m+Uan8zjxKDX7UVxjjDGmzpLgnowcf9+aDjWB/8r3t/S4j7IMhk9Q3hO/yJDvug9BjdSziWP/UwfsQgyINp38HxM82lw+hug3eLvy0+8Ybh4bY8NHINPgdY1mYyON3EAANc7QDsEG7ZXxn/ABG+t2/dB7Rytd8LmnyIKC6CUBAQbABAQEBBKAgICAgICAgghByu0VOYHb1g/DebOH5Hn9igwcFrg2oa93A3YT0Dufzsg7gIOR2wd+Mwct3p8yg1kJCDIDgg8JrFBrpRYoO4w2mE1CyN/wDNGQDzbYnKfTRBo4KYszRuFnMJDvPr5W19UFnQWQbvZ6iyh0pABksG6WOQc/X9kG3LB0HyQVMLeiCpph3QVFNrx+iDIQEBAQEBBCCUBAQEBBCDHxClE0To3fzC3keR+aD51FG5ryxws5pLXDoQg6vCcWLAGSm7dAH82+fUIPLbSnzRMnZqIzZxGvgdz+dvmg5aCoQZBnQeMlQg8YQZZGxsF3PdlCD6OJWU8bYyfgY1oHFxsEHL4ligEjnmwzEadgAB9kGwwelfUWkkaWRcQDo6T05NQdK0WQSgICAgICAgICAghBKAgICAghAQc5tPhf8AzEY8TQN6Bzb+bzH2QaqkluEGbBO6MENAfG64dE74SDxt0QaL+FWlO7DhEdQHkFzD+W/Md0FqqiLRdBqIYZZn5IY3PI420aP1OOg9UHTYVA2kByFstQ4WdKNY4hzazqe6Dwra+19bk6kniSgzdmsG3p94nF2f4TDwcR/MeyDskBAQEBAQEBAQEBAQQglAQEBAQQgIIIQcbiuH+7zeH+6kJLOjTzb/AEQZlO3RB77oIMaqhuLIMMU1ha7sovZtzlHpwQYlTMGhB7bPYKal29lBELToP80jl+lB3LWgCwsANAALABBZAQEBAQEBAQEBAQEEIJQEBAQEEICAgxMUpxJE4W1ALm9nDUf77oNFSv0QZGdBR7roMWocAEGFheDmqkzO0gYfEeBefyt/coO4hjDWhrQA1oAAGgAHAILoCAgICAgICAgICAgIIQSgICAgIIQEBB5VTrRvPRjj9EHLsdZBbeIKOlQYoidNI2Jp+I6no3mUHaU0AjaGMFmtFgEHqgICAgICAgICAgICAgIIQSgICAghAQEBBg4zJliI5us3+qDmXPQebpUFHSINtsrFeR7zxDQ0ep1+wQdMgICAgICAgICAgICAgIIQEEoCCLoF0BAQEBBz+PVF3ZeTNPXmg5qeqsg8BVIPeOW6DpNlnavHVrT8j/8AUHQ3QEBAQEBBKCEBBKCEEoCAghAQQgIF0BAQLoCDzqJcjSfl5oOUxGTQ353QclXSkHTXVBE9NLCW76J8efVuYWugzaMEoOq2Z0lPeN33ag6ZAQLoF0BAQSgi6CUBAugICAghAQEC6CEC6CLoF0C6DUYrVa5QdG/dBzOIy3Qe+yOE7yQ1EguyM2jBGjpObvT7+SDc7ZU+elLucb2OB7E5T/q+iDmKMIN/gRtMO4cPog6W6BdAugXQLoJugXQLoF0C6AgIJugIK3QLoF0EXQLoIQLoIug86iXK0noNPPkg5ircg1BjdLI2JnxPdlHbqT5BB3lJA2JjY2aNYLD9z80HhjLc1PKP+24/LX9kHGQPFkG3wWYb5vqPog6jMgm6BmQLoF0E3QAUE3QLoCCboF0C6BdAQRdBF0EXQRdAugi6CCUGHXOv4Ry1Pmg5/ETZBl7MUVgZ3DV/hj7M5n1/ZBvsyCswzNLfzNI+Ysg+exaadCR8kG0wX+/Z+r9kHYByC2ZBGZBIKCcyCboF0E3QAUE3QSgXQSgXQQgIIQRdBUlBF0FS5B41E+RpceQugwPfmuHJBqMRObwg8SB8yg6Bjg1oaNA0BoHQAIJMyAJkHLw0ed7iOBe8jyJKDY0tFu3tf0KDdCRBYPQWDkE3QWugsgm6CUEhBKCSgIJQEEoIKCpQQUFSgo5B4vcgw6qpsDcXHPug5WulYD4N4zs112/IoK0FR4g45nEcL2AHeyDeR1RKC5lKDGqKh4GiDWwY02PR5ykcjog9hj4ecrLuJ5AXQb6mkcRqgzI0HqEF2oLoJsgmyCwCCQgmyAgkIJAQTZBS6CLoIKCpKCCgqUHm5iDxkpweIQYkmFsP8oQQMMaODUHo2kA5IJ93QT7uOiCpo2ni0HzCC7KUDgAPIBB6CNB6BqC4QXCCQUFgUE3QTdBIKCwKBdBN0AFBN0FEEIIKCCgqUEIKoCCpQQUEFBCAglAQSgsEBBKCQgsglBKCQglACCUEoJQf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65113" y="-1219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56" y="210030"/>
            <a:ext cx="2130764" cy="206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1"/>
          <p:cNvSpPr>
            <a:spLocks noChangeArrowheads="1"/>
          </p:cNvSpPr>
          <p:nvPr/>
        </p:nvSpPr>
        <p:spPr bwMode="auto">
          <a:xfrm>
            <a:off x="1822192" y="6237312"/>
            <a:ext cx="6333066" cy="255368"/>
          </a:xfrm>
          <a:prstGeom prst="roundRect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endParaRPr lang="en-US" sz="1800" b="1" i="1" dirty="0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22192" y="6238764"/>
            <a:ext cx="6155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Don’t wait, send your CV through the website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400" b="1" u="sng" dirty="0" smtClean="0">
                <a:solidFill>
                  <a:srgbClr val="C00000"/>
                </a:solidFill>
              </a:rPr>
              <a:t>www.pirelli.ro/cariere</a:t>
            </a:r>
            <a:endParaRPr lang="en-US" sz="1400" b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VP PORT">
  <a:themeElements>
    <a:clrScheme name="VP PORT 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FF"/>
      </a:accent1>
      <a:accent2>
        <a:srgbClr val="E2F0F6"/>
      </a:accent2>
      <a:accent3>
        <a:srgbClr val="FFFFFF"/>
      </a:accent3>
      <a:accent4>
        <a:srgbClr val="000000"/>
      </a:accent4>
      <a:accent5>
        <a:srgbClr val="FFFFFF"/>
      </a:accent5>
      <a:accent6>
        <a:srgbClr val="CDD9DF"/>
      </a:accent6>
      <a:hlink>
        <a:srgbClr val="97B3D1"/>
      </a:hlink>
      <a:folHlink>
        <a:srgbClr val="3D628B"/>
      </a:folHlink>
    </a:clrScheme>
    <a:fontScheme name="VP PORT">
      <a:majorFont>
        <a:latin typeface="HelveticaNeue LT 55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P POR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 PORT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 PORT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E2F0F6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DD9DF"/>
        </a:accent6>
        <a:hlink>
          <a:srgbClr val="97B3D1"/>
        </a:hlink>
        <a:folHlink>
          <a:srgbClr val="3D62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Formato slide PP">
  <a:themeElements>
    <a:clrScheme name="2_Formato slide P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Formato slide PP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Formato slide P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Formato slide P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ormato slide P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1st June powerpoint (Mike v0.3)">
  <a:themeElements>
    <a:clrScheme name="2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2_1st June powerpoint (Mike v0.3)">
      <a:majorFont>
        <a:latin typeface="Verdana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1st June powerpoint (Mike v0.3)">
  <a:themeElements>
    <a:clrScheme name="1_1st June powerpoint (Mike v0.3) 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7B3D1"/>
      </a:accent1>
      <a:accent2>
        <a:srgbClr val="3E628A"/>
      </a:accent2>
      <a:accent3>
        <a:srgbClr val="FFFFFF"/>
      </a:accent3>
      <a:accent4>
        <a:srgbClr val="000000"/>
      </a:accent4>
      <a:accent5>
        <a:srgbClr val="C9D6E5"/>
      </a:accent5>
      <a:accent6>
        <a:srgbClr val="37587D"/>
      </a:accent6>
      <a:hlink>
        <a:srgbClr val="28405A"/>
      </a:hlink>
      <a:folHlink>
        <a:srgbClr val="E2F0F6"/>
      </a:folHlink>
    </a:clrScheme>
    <a:fontScheme name="1_1st June powerpoint (Mike v0.3)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3E628A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1st June powerpoint (Mike v0.3)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3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1st June powerpoint (Mike v0.3) 4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9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E7E7B9"/>
        </a:accent6>
        <a:hlink>
          <a:srgbClr val="02517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E2F0F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1st June powerpoint (Mike v0.3)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B3D1"/>
        </a:accent1>
        <a:accent2>
          <a:srgbClr val="3E628A"/>
        </a:accent2>
        <a:accent3>
          <a:srgbClr val="FFFFFF"/>
        </a:accent3>
        <a:accent4>
          <a:srgbClr val="000000"/>
        </a:accent4>
        <a:accent5>
          <a:srgbClr val="C9D6E5"/>
        </a:accent5>
        <a:accent6>
          <a:srgbClr val="37587D"/>
        </a:accent6>
        <a:hlink>
          <a:srgbClr val="28405A"/>
        </a:hlink>
        <a:folHlink>
          <a:srgbClr val="DB253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 Spectrum Value Partners_V2</Template>
  <TotalTime>9</TotalTime>
  <Words>139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1_1st June powerpoint (Mike v0.3)</vt:lpstr>
      <vt:lpstr>Custom Design</vt:lpstr>
      <vt:lpstr>2_1st June powerpoint (Mike v0.3)</vt:lpstr>
      <vt:lpstr>VP PORT</vt:lpstr>
      <vt:lpstr>1_VP PORT</vt:lpstr>
      <vt:lpstr>3_1st June powerpoint (Mike v0.3)</vt:lpstr>
      <vt:lpstr>2_Formato slide PP</vt:lpstr>
      <vt:lpstr>4_1st June powerpoint (Mike v0.3)</vt:lpstr>
      <vt:lpstr>5_1st June powerpoint (Mike v0.3)</vt:lpstr>
      <vt:lpstr>INTERNSHIP PROJECT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Tomaso Marmont</dc:creator>
  <cp:lastModifiedBy>Serbanica Leontina Gabriela, RO</cp:lastModifiedBy>
  <cp:revision>2013</cp:revision>
  <cp:lastPrinted>2014-04-18T10:26:52Z</cp:lastPrinted>
  <dcterms:created xsi:type="dcterms:W3CDTF">2011-09-27T16:54:53Z</dcterms:created>
  <dcterms:modified xsi:type="dcterms:W3CDTF">2018-03-26T14:51:37Z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LE">
    <vt:lpwstr>.</vt:lpwstr>
  </property>
  <property fmtid="{D5CDD505-2E9C-101B-9397-08002B2CF9AE}" pid="3" name="SUBTITLE">
    <vt:lpwstr/>
  </property>
  <property fmtid="{D5CDD505-2E9C-101B-9397-08002B2CF9AE}" pid="4" name="author">
    <vt:lpwstr>.</vt:lpwstr>
  </property>
  <property fmtid="{D5CDD505-2E9C-101B-9397-08002B2CF9AE}" pid="5" name="CLIENT">
    <vt:lpwstr>.</vt:lpwstr>
  </property>
  <property fmtid="{D5CDD505-2E9C-101B-9397-08002B2CF9AE}" pid="6" name="CHARGE">
    <vt:lpwstr>.</vt:lpwstr>
  </property>
  <property fmtid="{D5CDD505-2E9C-101B-9397-08002B2CF9AE}" pid="7" name="CODICEDOC">
    <vt:lpwstr>.</vt:lpwstr>
  </property>
  <property fmtid="{D5CDD505-2E9C-101B-9397-08002B2CF9AE}" pid="8" name="NOTES">
    <vt:lpwstr/>
  </property>
  <property fmtid="{D5CDD505-2E9C-101B-9397-08002B2CF9AE}" pid="9" name="INDCAT">
    <vt:lpwstr>N.D.</vt:lpwstr>
  </property>
  <property fmtid="{D5CDD505-2E9C-101B-9397-08002B2CF9AE}" pid="10" name="INDSUBCAT1">
    <vt:lpwstr>N.D.</vt:lpwstr>
  </property>
  <property fmtid="{D5CDD505-2E9C-101B-9397-08002B2CF9AE}" pid="11" name="INDSUBCAT2">
    <vt:lpwstr>N.D.</vt:lpwstr>
  </property>
  <property fmtid="{D5CDD505-2E9C-101B-9397-08002B2CF9AE}" pid="12" name="FUNCTCAT">
    <vt:lpwstr>N.D.</vt:lpwstr>
  </property>
  <property fmtid="{D5CDD505-2E9C-101B-9397-08002B2CF9AE}" pid="13" name="FUNCTSUBCAT">
    <vt:lpwstr>N.D.</vt:lpwstr>
  </property>
  <property fmtid="{D5CDD505-2E9C-101B-9397-08002B2CF9AE}" pid="14" name="CONTINENT">
    <vt:lpwstr>N.D.</vt:lpwstr>
  </property>
  <property fmtid="{D5CDD505-2E9C-101B-9397-08002B2CF9AE}" pid="15" name="COUNTRY">
    <vt:lpwstr>N.D.</vt:lpwstr>
  </property>
  <property fmtid="{D5CDD505-2E9C-101B-9397-08002B2CF9AE}" pid="16" name="REVNUMBER">
    <vt:lpwstr/>
  </property>
  <property fmtid="{D5CDD505-2E9C-101B-9397-08002B2CF9AE}" pid="17" name="FILENAME">
    <vt:lpwstr>Format Spectrum Value Partners_V2.ppt</vt:lpwstr>
  </property>
  <property fmtid="{D5CDD505-2E9C-101B-9397-08002B2CF9AE}" pid="18" name="TYPE">
    <vt:bool>false</vt:bool>
  </property>
  <property fmtid="{D5CDD505-2E9C-101B-9397-08002B2CF9AE}" pid="19" name="NUMEROREV">
    <vt:lpwstr/>
  </property>
  <property fmtid="{D5CDD505-2E9C-101B-9397-08002B2CF9AE}" pid="20" name="DOCDATE">
    <vt:lpwstr>08/10/20</vt:lpwstr>
  </property>
  <property fmtid="{D5CDD505-2E9C-101B-9397-08002B2CF9AE}" pid="21" name="VERSION">
    <vt:lpwstr/>
  </property>
  <property fmtid="{D5CDD505-2E9C-101B-9397-08002B2CF9AE}" pid="22" name="NOMEFILE">
    <vt:lpwstr>PresAutomVP=Spe</vt:lpwstr>
  </property>
  <property fmtid="{D5CDD505-2E9C-101B-9397-08002B2CF9AE}" pid="23" name="REV">
    <vt:lpwstr/>
  </property>
  <property fmtid="{D5CDD505-2E9C-101B-9397-08002B2CF9AE}" pid="24" name="EXCODICE">
    <vt:lpwstr/>
  </property>
  <property fmtid="{D5CDD505-2E9C-101B-9397-08002B2CF9AE}" pid="25" name="PRESDATE">
    <vt:lpwstr>08/10/20</vt:lpwstr>
  </property>
  <property fmtid="{D5CDD505-2E9C-101B-9397-08002B2CF9AE}" pid="26" name="AUTO">
    <vt:lpwstr>0</vt:lpwstr>
  </property>
  <property fmtid="{D5CDD505-2E9C-101B-9397-08002B2CF9AE}" pid="27" name="ISTFIN">
    <vt:lpwstr>0</vt:lpwstr>
  </property>
  <property fmtid="{D5CDD505-2E9C-101B-9397-08002B2CF9AE}" pid="28" name="ASSICURAZIONI">
    <vt:lpwstr>0</vt:lpwstr>
  </property>
  <property fmtid="{D5CDD505-2E9C-101B-9397-08002B2CF9AE}" pid="29" name="BENI">
    <vt:lpwstr>0</vt:lpwstr>
  </property>
  <property fmtid="{D5CDD505-2E9C-101B-9397-08002B2CF9AE}" pid="30" name="ENERGIA">
    <vt:lpwstr>0</vt:lpwstr>
  </property>
  <property fmtid="{D5CDD505-2E9C-101B-9397-08002B2CF9AE}" pid="31" name="TELCO">
    <vt:lpwstr>0</vt:lpwstr>
  </property>
  <property fmtid="{D5CDD505-2E9C-101B-9397-08002B2CF9AE}" pid="32" name="LOGISTICA">
    <vt:lpwstr>0</vt:lpwstr>
  </property>
  <property fmtid="{D5CDD505-2E9C-101B-9397-08002B2CF9AE}" pid="33" name="PUBBLICAZIONI">
    <vt:lpwstr>0</vt:lpwstr>
  </property>
  <property fmtid="{D5CDD505-2E9C-101B-9397-08002B2CF9AE}" pid="34" name="IMMOBILIARE">
    <vt:lpwstr>0</vt:lpwstr>
  </property>
  <property fmtid="{D5CDD505-2E9C-101B-9397-08002B2CF9AE}" pid="35" name="ELETTRONICA">
    <vt:lpwstr>0</vt:lpwstr>
  </property>
  <property fmtid="{D5CDD505-2E9C-101B-9397-08002B2CF9AE}" pid="36" name="ALTRAAREA">
    <vt:lpwstr>0</vt:lpwstr>
  </property>
  <property fmtid="{D5CDD505-2E9C-101B-9397-08002B2CF9AE}" pid="37" name="STRATEGIA">
    <vt:lpwstr>0</vt:lpwstr>
  </property>
  <property fmtid="{D5CDD505-2E9C-101B-9397-08002B2CF9AE}" pid="38" name="HR">
    <vt:lpwstr>0</vt:lpwstr>
  </property>
  <property fmtid="{D5CDD505-2E9C-101B-9397-08002B2CF9AE}" pid="39" name="RD">
    <vt:lpwstr>0</vt:lpwstr>
  </property>
  <property fmtid="{D5CDD505-2E9C-101B-9397-08002B2CF9AE}" pid="40" name="PROCUREMENT">
    <vt:lpwstr>0</vt:lpwstr>
  </property>
  <property fmtid="{D5CDD505-2E9C-101B-9397-08002B2CF9AE}" pid="41" name="SUPPLYCHAIN">
    <vt:lpwstr>0</vt:lpwstr>
  </property>
  <property fmtid="{D5CDD505-2E9C-101B-9397-08002B2CF9AE}" pid="42" name="MAN">
    <vt:lpwstr>0</vt:lpwstr>
  </property>
  <property fmtid="{D5CDD505-2E9C-101B-9397-08002B2CF9AE}" pid="43" name="MARKETING">
    <vt:lpwstr>0</vt:lpwstr>
  </property>
  <property fmtid="{D5CDD505-2E9C-101B-9397-08002B2CF9AE}" pid="44" name="CHANNEL">
    <vt:lpwstr>0</vt:lpwstr>
  </property>
  <property fmtid="{D5CDD505-2E9C-101B-9397-08002B2CF9AE}" pid="45" name="VENDITA">
    <vt:lpwstr>0</vt:lpwstr>
  </property>
  <property fmtid="{D5CDD505-2E9C-101B-9397-08002B2CF9AE}" pid="46" name="BPR">
    <vt:lpwstr>0</vt:lpwstr>
  </property>
  <property fmtid="{D5CDD505-2E9C-101B-9397-08002B2CF9AE}" pid="47" name="VALORE">
    <vt:lpwstr>0</vt:lpwstr>
  </property>
  <property fmtid="{D5CDD505-2E9C-101B-9397-08002B2CF9AE}" pid="48" name="CORPORATE">
    <vt:lpwstr>0</vt:lpwstr>
  </property>
  <property fmtid="{D5CDD505-2E9C-101B-9397-08002B2CF9AE}" pid="49" name="IT">
    <vt:lpwstr>0</vt:lpwstr>
  </property>
  <property fmtid="{D5CDD505-2E9C-101B-9397-08002B2CF9AE}" pid="50" name="SOCIAL">
    <vt:lpwstr>0</vt:lpwstr>
  </property>
  <property fmtid="{D5CDD505-2E9C-101B-9397-08002B2CF9AE}" pid="51" name="ADMIN">
    <vt:lpwstr>0</vt:lpwstr>
  </property>
  <property fmtid="{D5CDD505-2E9C-101B-9397-08002B2CF9AE}" pid="52" name="COMM">
    <vt:lpwstr>0</vt:lpwstr>
  </property>
  <property fmtid="{D5CDD505-2E9C-101B-9397-08002B2CF9AE}" pid="53" name="ALTRAFUNZIONE">
    <vt:lpwstr>0</vt:lpwstr>
  </property>
  <property fmtid="{D5CDD505-2E9C-101B-9397-08002B2CF9AE}" pid="54" name="ENGINE">
    <vt:lpwstr>0</vt:lpwstr>
  </property>
  <property fmtid="{D5CDD505-2E9C-101B-9397-08002B2CF9AE}" pid="55" name="HEALTH">
    <vt:lpwstr>0</vt:lpwstr>
  </property>
  <property fmtid="{D5CDD505-2E9C-101B-9397-08002B2CF9AE}" pid="56" name="ITS">
    <vt:lpwstr>0</vt:lpwstr>
  </property>
  <property fmtid="{D5CDD505-2E9C-101B-9397-08002B2CF9AE}" pid="57" name="MEC">
    <vt:lpwstr>0</vt:lpwstr>
  </property>
  <property fmtid="{D5CDD505-2E9C-101B-9397-08002B2CF9AE}" pid="58" name="RETAIL">
    <vt:lpwstr>0</vt:lpwstr>
  </property>
  <property fmtid="{D5CDD505-2E9C-101B-9397-08002B2CF9AE}" pid="59" name="TEXTILE">
    <vt:lpwstr>0</vt:lpwstr>
  </property>
  <property fmtid="{D5CDD505-2E9C-101B-9397-08002B2CF9AE}" pid="60" name="WIRES">
    <vt:lpwstr>0</vt:lpwstr>
  </property>
  <property fmtid="{D5CDD505-2E9C-101B-9397-08002B2CF9AE}" pid="61" name="Classification">
    <vt:lpwstr>Public - Pirelli Data Classification</vt:lpwstr>
  </property>
  <property fmtid="{D5CDD505-2E9C-101B-9397-08002B2CF9AE}" pid="62" name="_AdHocReviewCycleID">
    <vt:i4>-2040109540</vt:i4>
  </property>
  <property fmtid="{D5CDD505-2E9C-101B-9397-08002B2CF9AE}" pid="63" name="_NewReviewCycle">
    <vt:lpwstr/>
  </property>
  <property fmtid="{D5CDD505-2E9C-101B-9397-08002B2CF9AE}" pid="64" name="_EmailSubject">
    <vt:lpwstr>Proiecte stagii de practica</vt:lpwstr>
  </property>
  <property fmtid="{D5CDD505-2E9C-101B-9397-08002B2CF9AE}" pid="65" name="_AuthorEmail">
    <vt:lpwstr>LeontinaGabriela.Serbanica@pirelli.com</vt:lpwstr>
  </property>
  <property fmtid="{D5CDD505-2E9C-101B-9397-08002B2CF9AE}" pid="66" name="_AuthorEmailDisplayName">
    <vt:lpwstr>Serbanica Leontina Gabriela, RO</vt:lpwstr>
  </property>
  <property fmtid="{D5CDD505-2E9C-101B-9397-08002B2CF9AE}" pid="67" name="_PreviousAdHocReviewCycleID">
    <vt:i4>752969628</vt:i4>
  </property>
</Properties>
</file>